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æ æ ·å¼ï¼ç½æ ¼å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æµè²æ ·å¼ 2 - å¼ºè°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æ æ ·å¼ï¼æ ç½æ 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99822" autoAdjust="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>
        <p:guide orient="horz" pos="2161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801C4-6310-468F-9F5F-030250209507}" type="datetimeFigureOut">
              <a:rPr lang="pt-BR"/>
              <a:t>06/02/2017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4AF5F-992D-41EB-BA64-C9F07D9EC10F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41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AF5F-992D-41EB-BA64-C9F07D9EC10F}" type="slidenum">
              <a:rPr lang="pt-BR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08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50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0153194-7838-4E50-A5E1-A277D7597689}" type="slidenum">
              <a:rPr lang="pt-BR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32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Estrutura de Dados – Apresentação da Disciplina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Estrutura de Dados – Apresentação da Disciplina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Estrutura de Dados – Apresentação da Disciplina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dirty="0"/>
              <a:t>Clique para editar o título </a:t>
            </a:r>
            <a:r>
              <a:rPr lang="pt-BR" dirty="0" err="1" smtClean="0"/>
              <a:t>mestrec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Estrutura de Dados – Apresentação da Disciplina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Estrutura de Dados – Apresentação da Disciplina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182" y="1845733"/>
            <a:ext cx="5925857" cy="4486827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19" y="1845735"/>
            <a:ext cx="5833053" cy="4473178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Estrutura de Dados – Apresentação da Disciplina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9182" y="286603"/>
            <a:ext cx="11982734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5534" y="1846052"/>
            <a:ext cx="593950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182" y="2582333"/>
            <a:ext cx="5925858" cy="3750227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19" y="1846052"/>
            <a:ext cx="5860349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2582333"/>
            <a:ext cx="5873996" cy="3736579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Estrutura de Dados – Apresentação da Disciplina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9182" y="286603"/>
            <a:ext cx="11982734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pt-BR" dirty="0"/>
              <a:t>Clique para editar o título </a:t>
            </a:r>
            <a:r>
              <a:rPr lang="pt-BR" dirty="0" err="1" smtClean="0"/>
              <a:t>mestrec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Estrutura de Dados – Apresentação da Disciplina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Estrutura de Dados – Apresentação da Disciplina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Estrutura de Dados – Apresentação da Disciplina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Estrutura de Dados – Apresentação da Disciplina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182" y="286603"/>
            <a:ext cx="11982734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81" y="1845734"/>
            <a:ext cx="11969087" cy="44885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182" y="6459785"/>
            <a:ext cx="10563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cap="all" baseline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Estrutura de Dados – Apresentação da Disciplina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73930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B7C59C5-EB2F-45EE-94A1-AA45C684E82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b="1" dirty="0"/>
              <a:t>Algoritmos e </a:t>
            </a:r>
            <a:r>
              <a:rPr lang="pt-BR" b="1" dirty="0"/>
              <a:t>Programação</a:t>
            </a:r>
            <a:r>
              <a:rPr lang="es-UY" b="1" dirty="0"/>
              <a:t> I</a:t>
            </a:r>
            <a:r>
              <a:rPr lang="es-UY" b="1" dirty="0" smtClean="0">
                <a:solidFill>
                  <a:schemeClr val="tx1"/>
                </a:solidFill>
              </a:rPr>
              <a:t/>
            </a:r>
            <a:br>
              <a:rPr lang="es-UY" b="1" dirty="0" smtClean="0">
                <a:solidFill>
                  <a:schemeClr val="tx1"/>
                </a:solidFill>
              </a:rPr>
            </a:br>
            <a:r>
              <a:rPr lang="pt-BR" sz="2400" b="1" dirty="0"/>
              <a:t>Conceitos </a:t>
            </a:r>
            <a:r>
              <a:rPr lang="pt-BR" sz="2400" b="1" dirty="0" smtClean="0"/>
              <a:t>Básicos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smtClean="0"/>
              <a:t>Prof. </a:t>
            </a:r>
            <a:r>
              <a:rPr lang="pt-BR" dirty="0" err="1" smtClean="0"/>
              <a:t>Arlino</a:t>
            </a:r>
            <a:r>
              <a:rPr lang="pt-BR" dirty="0" smtClean="0"/>
              <a:t> Magalhães</a:t>
            </a:r>
          </a:p>
          <a:p>
            <a:r>
              <a:rPr lang="pt-BR" dirty="0" smtClean="0"/>
              <a:t>arlino@ufpi.edu.br</a:t>
            </a:r>
            <a:endParaRPr lang="pt-BR" dirty="0"/>
          </a:p>
        </p:txBody>
      </p:sp>
      <p:sp>
        <p:nvSpPr>
          <p:cNvPr id="6" name="Titre 1"/>
          <p:cNvSpPr txBox="1"/>
          <p:nvPr/>
        </p:nvSpPr>
        <p:spPr bwMode="auto">
          <a:xfrm>
            <a:off x="2686818" y="1120023"/>
            <a:ext cx="66929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  <a:t>Universidade Federal do Piauí</a:t>
            </a:r>
            <a:b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</a:br>
            <a: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  <a:t>Centro de Ensino Aberto e a Distância</a:t>
            </a:r>
            <a:b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</a:br>
            <a: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  <a:t>Curso </a:t>
            </a:r>
            <a:r>
              <a:rPr lang="pt-BR" sz="2800" b="1" dirty="0">
                <a:solidFill>
                  <a:srgbClr val="C00000"/>
                </a:solidFill>
                <a:latin typeface="Cambria Math" pitchFamily="18" charset="0"/>
              </a:rPr>
              <a:t>de Sistemas de </a:t>
            </a:r>
            <a:r>
              <a:rPr lang="pt-BR" sz="2800" b="1" dirty="0" smtClean="0">
                <a:solidFill>
                  <a:srgbClr val="C00000"/>
                </a:solidFill>
                <a:latin typeface="Cambria Math" pitchFamily="18" charset="0"/>
              </a:rPr>
              <a:t>Informação</a:t>
            </a:r>
            <a:endParaRPr lang="pt-BR" sz="2800" b="1" dirty="0">
              <a:solidFill>
                <a:srgbClr val="C00000"/>
              </a:solidFill>
              <a:latin typeface="Cambria Math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168" y="595867"/>
            <a:ext cx="1825463" cy="2705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t>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Algoritmos - Algoritmos Computacionais </a:t>
            </a:r>
          </a:p>
        </p:txBody>
      </p:sp>
      <p:sp>
        <p:nvSpPr>
          <p:cNvPr id="1741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Construir </a:t>
            </a:r>
            <a:r>
              <a:rPr lang="pt-BR" dirty="0" smtClean="0">
                <a:solidFill>
                  <a:srgbClr val="000099"/>
                </a:solidFill>
              </a:rPr>
              <a:t>algoritmos para computadores </a:t>
            </a:r>
            <a:r>
              <a:rPr lang="pt-BR" dirty="0" smtClean="0"/>
              <a:t>requer, em primeiro lugar, a transformação do nosso </a:t>
            </a:r>
            <a:r>
              <a:rPr lang="x-none" altLang="pt-BR" dirty="0" smtClean="0"/>
              <a:t>"</a:t>
            </a:r>
            <a:r>
              <a:rPr lang="pt-BR" dirty="0" smtClean="0"/>
              <a:t>passo a passo</a:t>
            </a:r>
            <a:r>
              <a:rPr lang="x-none" altLang="pt-BR" dirty="0" smtClean="0"/>
              <a:t>"</a:t>
            </a:r>
            <a:r>
              <a:rPr lang="pt-BR" dirty="0" smtClean="0"/>
              <a:t> em uma estrutura que possa ser entendida e executada pelo computador. </a:t>
            </a:r>
          </a:p>
          <a:p>
            <a:pPr eaLnBrk="1" hangingPunct="1"/>
            <a:r>
              <a:rPr lang="pt-BR" dirty="0" smtClean="0"/>
              <a:t>Utilizaremos inicialmente uma linguagem conhecida como </a:t>
            </a:r>
            <a:r>
              <a:rPr lang="pt-BR" dirty="0" err="1" smtClean="0">
                <a:solidFill>
                  <a:srgbClr val="000099"/>
                </a:solidFill>
              </a:rPr>
              <a:t>Portugol</a:t>
            </a:r>
            <a:r>
              <a:rPr lang="pt-BR" dirty="0" smtClean="0">
                <a:solidFill>
                  <a:srgbClr val="000099"/>
                </a:solidFill>
              </a:rPr>
              <a:t> </a:t>
            </a:r>
            <a:r>
              <a:rPr lang="pt-BR" dirty="0"/>
              <a:t>(mais parecida com o português)</a:t>
            </a:r>
            <a:r>
              <a:rPr lang="pt-BR" dirty="0" smtClean="0">
                <a:solidFill>
                  <a:srgbClr val="000099"/>
                </a:solidFill>
              </a:rPr>
              <a:t> </a:t>
            </a:r>
            <a:r>
              <a:rPr lang="pt-BR" dirty="0" smtClean="0"/>
              <a:t>e mais tarde, assim que os principais conceitos tenham sido assimilados, a </a:t>
            </a:r>
            <a:r>
              <a:rPr lang="pt-BR" dirty="0" smtClean="0">
                <a:solidFill>
                  <a:srgbClr val="000099"/>
                </a:solidFill>
              </a:rPr>
              <a:t>Linguagem C</a:t>
            </a:r>
            <a:r>
              <a:rPr lang="pt-BR" dirty="0" smtClean="0"/>
              <a:t>. </a:t>
            </a:r>
          </a:p>
          <a:p>
            <a:pPr eaLnBrk="1" hangingPunct="1"/>
            <a:r>
              <a:rPr lang="pt-BR" dirty="0" smtClean="0"/>
              <a:t>Para iniciar os estudos de algoritmos computacionais devemos aprender antes alguns conceitos básicos: </a:t>
            </a:r>
          </a:p>
          <a:p>
            <a:pPr lvl="1" eaLnBrk="1" hangingPunct="1"/>
            <a:r>
              <a:rPr lang="pt-BR" dirty="0" smtClean="0"/>
              <a:t>variável; </a:t>
            </a:r>
          </a:p>
          <a:p>
            <a:pPr lvl="1" eaLnBrk="1" hangingPunct="1"/>
            <a:r>
              <a:rPr lang="pt-BR" dirty="0" smtClean="0"/>
              <a:t>constante; </a:t>
            </a:r>
          </a:p>
          <a:p>
            <a:pPr lvl="1" eaLnBrk="1" hangingPunct="1"/>
            <a:r>
              <a:rPr lang="pt-BR" dirty="0" smtClean="0"/>
              <a:t>operadores e; </a:t>
            </a:r>
          </a:p>
          <a:p>
            <a:pPr lvl="1" eaLnBrk="1" hangingPunct="1"/>
            <a:r>
              <a:rPr lang="pt-BR" dirty="0" smtClean="0"/>
              <a:t>comandos de atribuição, entrada e saída. </a:t>
            </a:r>
          </a:p>
          <a:p>
            <a:pPr eaLnBrk="1" hangingPunct="1"/>
            <a:endParaRPr lang="pt-BR" dirty="0" smtClean="0"/>
          </a:p>
        </p:txBody>
      </p:sp>
      <p:sp>
        <p:nvSpPr>
          <p:cNvPr id="22532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22533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86F4C5-AA75-418D-87FE-C100B470B4BC}" type="slidenum">
              <a:rPr lang="es-ES">
                <a:solidFill>
                  <a:schemeClr val="bg1"/>
                </a:solidFill>
              </a:rPr>
              <a:t>10</a:t>
            </a:fld>
            <a:endParaRPr lang="es-E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Variável - Memória </a:t>
            </a:r>
          </a:p>
        </p:txBody>
      </p:sp>
      <p:sp>
        <p:nvSpPr>
          <p:cNvPr id="1843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dirty="0" smtClean="0"/>
          </a:p>
          <a:p>
            <a:pPr eaLnBrk="1" hangingPunct="1"/>
            <a:endParaRPr lang="pt-BR" dirty="0" smtClean="0"/>
          </a:p>
          <a:p>
            <a:pPr eaLnBrk="1" hangingPunct="1"/>
            <a:endParaRPr lang="pt-BR" dirty="0" smtClean="0"/>
          </a:p>
          <a:p>
            <a:pPr eaLnBrk="1" hangingPunct="1"/>
            <a:endParaRPr lang="pt-BR" dirty="0" smtClean="0"/>
          </a:p>
          <a:p>
            <a:pPr eaLnBrk="1" hangingPunct="1"/>
            <a:r>
              <a:rPr lang="pt-BR" dirty="0" smtClean="0"/>
              <a:t>É na </a:t>
            </a:r>
            <a:r>
              <a:rPr lang="pt-BR" dirty="0" smtClean="0">
                <a:solidFill>
                  <a:srgbClr val="000099"/>
                </a:solidFill>
              </a:rPr>
              <a:t>memória </a:t>
            </a:r>
            <a:r>
              <a:rPr lang="pt-BR" dirty="0" smtClean="0"/>
              <a:t>do computador que o programa será executado. </a:t>
            </a:r>
          </a:p>
          <a:p>
            <a:pPr eaLnBrk="1" hangingPunct="1"/>
            <a:r>
              <a:rPr lang="pt-BR" dirty="0" smtClean="0"/>
              <a:t>É necessário informar ao computador, no algoritmo, que precisaremos utilizar memória para armazenar dados inerentes à solução de um problema, como o resultado de uma operação, por exemplo.</a:t>
            </a:r>
          </a:p>
        </p:txBody>
      </p:sp>
      <p:sp>
        <p:nvSpPr>
          <p:cNvPr id="23557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23558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49AFF9-B93F-4439-A8C1-7277F2F74D0E}" type="slidenum">
              <a:rPr lang="es-ES">
                <a:solidFill>
                  <a:schemeClr val="bg1"/>
                </a:solidFill>
              </a:rPr>
              <a:t>11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216275" y="2063714"/>
            <a:ext cx="5067113" cy="1149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b="1" dirty="0"/>
              <a:t>Memória</a:t>
            </a:r>
            <a:r>
              <a:rPr lang="pt-BR" dirty="0"/>
              <a:t>: Meio físico para armazenar dados temporariamente ou permanentemente (TANENBAUM, 1997).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Variável - Memória  </a:t>
            </a:r>
            <a:endParaRPr lang="pt-BR" dirty="0" smtClean="0"/>
          </a:p>
        </p:txBody>
      </p:sp>
      <p:sp>
        <p:nvSpPr>
          <p:cNvPr id="2457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Variável é um </a:t>
            </a:r>
            <a:r>
              <a:rPr lang="pt-BR" smtClean="0">
                <a:solidFill>
                  <a:srgbClr val="000099"/>
                </a:solidFill>
              </a:rPr>
              <a:t>local na memória principal </a:t>
            </a:r>
            <a:r>
              <a:rPr lang="pt-BR" smtClean="0"/>
              <a:t>onde serão armazenados valores utilizados durante a execução de programas.</a:t>
            </a:r>
          </a:p>
        </p:txBody>
      </p:sp>
      <p:sp>
        <p:nvSpPr>
          <p:cNvPr id="24625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24626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574B4F2-9222-4493-BD12-A3D24C4DAD51}" type="slidenum">
              <a:rPr lang="es-ES">
                <a:solidFill>
                  <a:schemeClr val="bg1"/>
                </a:solidFill>
              </a:rPr>
              <a:t>12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24580" name="Imagem 4" descr="memoria r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t="11719" r="28906" b="3125"/>
          <a:stretch>
            <a:fillRect/>
          </a:stretch>
        </p:blipFill>
        <p:spPr bwMode="auto">
          <a:xfrm>
            <a:off x="5049839" y="2536734"/>
            <a:ext cx="3214687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621338" y="2700246"/>
          <a:ext cx="2214562" cy="33369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9756"/>
                <a:gridCol w="1744806"/>
              </a:tblGrid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01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0070C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3,14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0070C0">
                        <a:alpha val="50000"/>
                      </a:srgbClr>
                    </a:solidFill>
                  </a:tcPr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02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92D050">
                        <a:alpha val="50000"/>
                      </a:srgbClr>
                    </a:solidFill>
                  </a:tcPr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03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0070C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Algoritmos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0070C0">
                        <a:alpha val="50000"/>
                      </a:srgbClr>
                    </a:solidFill>
                  </a:tcPr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04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0070C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31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0070C0">
                        <a:alpha val="50000"/>
                      </a:srgbClr>
                    </a:solidFill>
                  </a:tcPr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05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0070C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i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não</a:t>
                      </a:r>
                      <a:endParaRPr lang="pt-BR" sz="1800" i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0070C0">
                        <a:alpha val="50000"/>
                      </a:srgbClr>
                    </a:solidFill>
                  </a:tcPr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06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92D050">
                        <a:alpha val="50000"/>
                      </a:srgbClr>
                    </a:solidFill>
                  </a:tcPr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07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92D050">
                        <a:alpha val="50000"/>
                      </a:srgbClr>
                    </a:solidFill>
                  </a:tcPr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08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92D050">
                        <a:alpha val="50000"/>
                      </a:srgbClr>
                    </a:solidFill>
                  </a:tcPr>
                </a:tc>
              </a:tr>
              <a:tr h="370769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09</a:t>
                      </a:r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8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39" marR="91439" marT="45711" marB="45711">
                    <a:solidFill>
                      <a:srgbClr val="92D05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9493" name="CaixaDeTexto 6"/>
          <p:cNvSpPr txBox="1">
            <a:spLocks noChangeArrowheads="1"/>
          </p:cNvSpPr>
          <p:nvPr/>
        </p:nvSpPr>
        <p:spPr bwMode="auto">
          <a:xfrm>
            <a:off x="2566988" y="2751045"/>
            <a:ext cx="1054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/>
              <a:t>Número</a:t>
            </a:r>
          </a:p>
        </p:txBody>
      </p:sp>
      <p:sp>
        <p:nvSpPr>
          <p:cNvPr id="24614" name="CaixaDeTexto 7"/>
          <p:cNvSpPr txBox="1">
            <a:spLocks noChangeArrowheads="1"/>
          </p:cNvSpPr>
          <p:nvPr/>
        </p:nvSpPr>
        <p:spPr bwMode="auto">
          <a:xfrm>
            <a:off x="2640013" y="3465420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/>
              <a:t>Disciplina</a:t>
            </a:r>
          </a:p>
        </p:txBody>
      </p:sp>
      <p:sp>
        <p:nvSpPr>
          <p:cNvPr id="24615" name="CaixaDeTexto 8"/>
          <p:cNvSpPr txBox="1">
            <a:spLocks noChangeArrowheads="1"/>
          </p:cNvSpPr>
          <p:nvPr/>
        </p:nvSpPr>
        <p:spPr bwMode="auto">
          <a:xfrm>
            <a:off x="2640014" y="3811495"/>
            <a:ext cx="76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/>
              <a:t>Idade</a:t>
            </a:r>
          </a:p>
        </p:txBody>
      </p:sp>
      <p:sp>
        <p:nvSpPr>
          <p:cNvPr id="24616" name="CaixaDeTexto 9"/>
          <p:cNvSpPr txBox="1">
            <a:spLocks noChangeArrowheads="1"/>
          </p:cNvSpPr>
          <p:nvPr/>
        </p:nvSpPr>
        <p:spPr bwMode="auto">
          <a:xfrm>
            <a:off x="2640013" y="4168683"/>
            <a:ext cx="1236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/>
              <a:t>Encontrou</a:t>
            </a:r>
          </a:p>
        </p:txBody>
      </p:sp>
      <p:cxnSp>
        <p:nvCxnSpPr>
          <p:cNvPr id="11" name="Conector de seta reta 10"/>
          <p:cNvCxnSpPr>
            <a:stCxn id="19493" idx="3"/>
          </p:cNvCxnSpPr>
          <p:nvPr/>
        </p:nvCxnSpPr>
        <p:spPr>
          <a:xfrm flipV="1">
            <a:off x="3621088" y="2893921"/>
            <a:ext cx="1947862" cy="428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618" name="CaixaDeTexto 11"/>
          <p:cNvSpPr txBox="1">
            <a:spLocks noChangeArrowheads="1"/>
          </p:cNvSpPr>
          <p:nvPr/>
        </p:nvSpPr>
        <p:spPr bwMode="auto">
          <a:xfrm>
            <a:off x="5934834" y="2179545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/>
              <a:t>MEMÓRIA</a:t>
            </a:r>
          </a:p>
        </p:txBody>
      </p:sp>
      <p:cxnSp>
        <p:nvCxnSpPr>
          <p:cNvPr id="13" name="Conector de seta reta 12"/>
          <p:cNvCxnSpPr>
            <a:stCxn id="24614" idx="3"/>
          </p:cNvCxnSpPr>
          <p:nvPr/>
        </p:nvCxnSpPr>
        <p:spPr>
          <a:xfrm flipV="1">
            <a:off x="3827464" y="3608296"/>
            <a:ext cx="1722437" cy="428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24615" idx="3"/>
          </p:cNvCxnSpPr>
          <p:nvPr/>
        </p:nvCxnSpPr>
        <p:spPr>
          <a:xfrm>
            <a:off x="3401760" y="3996162"/>
            <a:ext cx="2148140" cy="407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24616" idx="3"/>
          </p:cNvCxnSpPr>
          <p:nvPr/>
        </p:nvCxnSpPr>
        <p:spPr>
          <a:xfrm>
            <a:off x="3876250" y="4353350"/>
            <a:ext cx="1673651" cy="407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 bwMode="auto">
          <a:xfrm>
            <a:off x="332991" y="3483175"/>
            <a:ext cx="2078444" cy="369332"/>
            <a:chOff x="3399971" y="2836011"/>
            <a:chExt cx="2078459" cy="369335"/>
          </a:xfrm>
        </p:grpSpPr>
        <p:sp>
          <p:nvSpPr>
            <p:cNvPr id="21" name="CaixaDeTexto 20"/>
            <p:cNvSpPr txBox="1"/>
            <p:nvPr/>
          </p:nvSpPr>
          <p:spPr>
            <a:xfrm>
              <a:off x="3399971" y="2836011"/>
              <a:ext cx="1133439" cy="3693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dirty="0"/>
                <a:t>Variáveis</a:t>
              </a:r>
            </a:p>
          </p:txBody>
        </p:sp>
        <p:cxnSp>
          <p:nvCxnSpPr>
            <p:cNvPr id="22" name="Conector de seta reta 21"/>
            <p:cNvCxnSpPr>
              <a:stCxn id="21" idx="3"/>
            </p:cNvCxnSpPr>
            <p:nvPr/>
          </p:nvCxnSpPr>
          <p:spPr>
            <a:xfrm flipV="1">
              <a:off x="4533410" y="2961130"/>
              <a:ext cx="945020" cy="595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29" name="Grupo 28"/>
          <p:cNvGrpSpPr/>
          <p:nvPr/>
        </p:nvGrpSpPr>
        <p:grpSpPr bwMode="auto">
          <a:xfrm>
            <a:off x="3147748" y="5006359"/>
            <a:ext cx="2421202" cy="646331"/>
            <a:chOff x="3057211" y="2836011"/>
            <a:chExt cx="2421219" cy="646337"/>
          </a:xfrm>
        </p:grpSpPr>
        <p:sp>
          <p:nvSpPr>
            <p:cNvPr id="30" name="CaixaDeTexto 29"/>
            <p:cNvSpPr txBox="1"/>
            <p:nvPr/>
          </p:nvSpPr>
          <p:spPr>
            <a:xfrm>
              <a:off x="3057211" y="2836011"/>
              <a:ext cx="1476200" cy="6463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dirty="0"/>
                <a:t>Endereços de memória </a:t>
              </a:r>
            </a:p>
          </p:txBody>
        </p:sp>
        <p:cxnSp>
          <p:nvCxnSpPr>
            <p:cNvPr id="31" name="Conector de seta reta 30"/>
            <p:cNvCxnSpPr>
              <a:stCxn id="30" idx="3"/>
            </p:cNvCxnSpPr>
            <p:nvPr/>
          </p:nvCxnSpPr>
          <p:spPr>
            <a:xfrm flipV="1">
              <a:off x="4533411" y="2961134"/>
              <a:ext cx="945019" cy="1980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34" name="Grupo 33"/>
          <p:cNvGrpSpPr/>
          <p:nvPr/>
        </p:nvGrpSpPr>
        <p:grpSpPr bwMode="auto">
          <a:xfrm>
            <a:off x="8070700" y="3512142"/>
            <a:ext cx="2172459" cy="646331"/>
            <a:chOff x="2167108" y="2331607"/>
            <a:chExt cx="2172474" cy="646337"/>
          </a:xfrm>
        </p:grpSpPr>
        <p:sp>
          <p:nvSpPr>
            <p:cNvPr id="35" name="CaixaDeTexto 34"/>
            <p:cNvSpPr txBox="1"/>
            <p:nvPr/>
          </p:nvSpPr>
          <p:spPr>
            <a:xfrm>
              <a:off x="2863382" y="2331607"/>
              <a:ext cx="1476200" cy="6463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dirty="0"/>
                <a:t>Valores de variáveis </a:t>
              </a:r>
            </a:p>
          </p:txBody>
        </p:sp>
        <p:cxnSp>
          <p:nvCxnSpPr>
            <p:cNvPr id="36" name="Conector de seta reta 35"/>
            <p:cNvCxnSpPr>
              <a:stCxn id="35" idx="1"/>
            </p:cNvCxnSpPr>
            <p:nvPr/>
          </p:nvCxnSpPr>
          <p:spPr>
            <a:xfrm flipH="1" flipV="1">
              <a:off x="2167108" y="2654775"/>
              <a:ext cx="69627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Variável - Tipos </a:t>
            </a:r>
          </a:p>
        </p:txBody>
      </p:sp>
      <p:sp>
        <p:nvSpPr>
          <p:cNvPr id="2048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Para cada tipo de dado (valor), existe um </a:t>
            </a:r>
            <a:r>
              <a:rPr lang="pt-BR" smtClean="0">
                <a:solidFill>
                  <a:srgbClr val="000099"/>
                </a:solidFill>
              </a:rPr>
              <a:t>tipo de variável </a:t>
            </a:r>
            <a:r>
              <a:rPr lang="pt-BR" smtClean="0"/>
              <a:t>especifica: </a:t>
            </a:r>
          </a:p>
          <a:p>
            <a:pPr lvl="1" eaLnBrk="1" hangingPunct="1"/>
            <a:r>
              <a:rPr lang="pt-BR" b="1" smtClean="0">
                <a:solidFill>
                  <a:srgbClr val="000099"/>
                </a:solidFill>
              </a:rPr>
              <a:t>Inteiro</a:t>
            </a:r>
            <a:r>
              <a:rPr lang="pt-BR" smtClean="0"/>
              <a:t>: valores inteiros (positivos ou negativos).</a:t>
            </a:r>
          </a:p>
          <a:p>
            <a:pPr lvl="2" eaLnBrk="1" hangingPunct="1"/>
            <a:r>
              <a:rPr lang="pt-BR" smtClean="0"/>
              <a:t>Exemplo: 1; 2000; -3; 0 </a:t>
            </a:r>
          </a:p>
          <a:p>
            <a:pPr lvl="1" eaLnBrk="1" hangingPunct="1"/>
            <a:r>
              <a:rPr lang="pt-BR" b="1" smtClean="0">
                <a:solidFill>
                  <a:srgbClr val="000099"/>
                </a:solidFill>
              </a:rPr>
              <a:t>Real</a:t>
            </a:r>
            <a:r>
              <a:rPr lang="pt-BR" smtClean="0"/>
              <a:t>: valores reais (números fracionários).</a:t>
            </a:r>
          </a:p>
          <a:p>
            <a:pPr lvl="2" eaLnBrk="1" hangingPunct="1"/>
            <a:r>
              <a:rPr lang="pt-BR" smtClean="0"/>
              <a:t>Exemplo: 1,0; 2,001; -3,14; -3</a:t>
            </a:r>
          </a:p>
          <a:p>
            <a:pPr lvl="1" eaLnBrk="1" hangingPunct="1"/>
            <a:r>
              <a:rPr lang="pt-BR" b="1" smtClean="0">
                <a:solidFill>
                  <a:srgbClr val="000099"/>
                </a:solidFill>
              </a:rPr>
              <a:t>Caractere</a:t>
            </a:r>
            <a:r>
              <a:rPr lang="pt-BR" smtClean="0"/>
              <a:t>: um único caractere (uma letra ou um símbolo). </a:t>
            </a:r>
          </a:p>
          <a:p>
            <a:pPr lvl="2" eaLnBrk="1" hangingPunct="1"/>
            <a:r>
              <a:rPr lang="pt-BR" smtClean="0"/>
              <a:t>Exemplo: ‘M’; ‘F’; ‘@’; ‘1’ </a:t>
            </a:r>
          </a:p>
          <a:p>
            <a:pPr lvl="1" eaLnBrk="1" hangingPunct="1"/>
            <a:r>
              <a:rPr lang="pt-BR" b="1" smtClean="0">
                <a:solidFill>
                  <a:srgbClr val="000099"/>
                </a:solidFill>
              </a:rPr>
              <a:t>Cadeia (ou String)</a:t>
            </a:r>
            <a:r>
              <a:rPr lang="pt-BR" smtClean="0"/>
              <a:t>: sequência de caracteres. </a:t>
            </a:r>
          </a:p>
          <a:p>
            <a:pPr lvl="2" eaLnBrk="1" hangingPunct="1"/>
            <a:r>
              <a:rPr lang="pt-BR" smtClean="0"/>
              <a:t>Exemplo: “Masculino”; “Feminino”, “Algoritmos e Programação I” </a:t>
            </a:r>
          </a:p>
          <a:p>
            <a:pPr lvl="1" eaLnBrk="1" hangingPunct="1"/>
            <a:r>
              <a:rPr lang="pt-BR" b="1" smtClean="0">
                <a:solidFill>
                  <a:srgbClr val="000099"/>
                </a:solidFill>
              </a:rPr>
              <a:t>Lógico</a:t>
            </a:r>
            <a:r>
              <a:rPr lang="pt-BR" smtClean="0"/>
              <a:t>: valores lógicos. </a:t>
            </a:r>
          </a:p>
          <a:p>
            <a:pPr lvl="2" eaLnBrk="1" hangingPunct="1"/>
            <a:r>
              <a:rPr lang="pt-BR" smtClean="0"/>
              <a:t>Apenas: </a:t>
            </a:r>
            <a:r>
              <a:rPr lang="pt-BR" i="1" smtClean="0"/>
              <a:t>VERDADEIRO </a:t>
            </a:r>
            <a:r>
              <a:rPr lang="pt-BR" smtClean="0"/>
              <a:t>ou </a:t>
            </a:r>
            <a:r>
              <a:rPr lang="pt-BR" i="1" smtClean="0"/>
              <a:t>FALSO </a:t>
            </a:r>
            <a:endParaRPr lang="pt-BR" smtClean="0"/>
          </a:p>
        </p:txBody>
      </p:sp>
      <p:sp>
        <p:nvSpPr>
          <p:cNvPr id="25605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25606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EC3431C-C27E-44A2-AE7E-FE1BE66CEF4F}" type="slidenum">
              <a:rPr lang="es-ES">
                <a:solidFill>
                  <a:schemeClr val="bg1"/>
                </a:solidFill>
              </a:rPr>
              <a:t>13</a:t>
            </a:fld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20484" name="Grupo 3"/>
          <p:cNvGrpSpPr/>
          <p:nvPr/>
        </p:nvGrpSpPr>
        <p:grpSpPr bwMode="auto">
          <a:xfrm>
            <a:off x="2622176" y="3672263"/>
            <a:ext cx="7034862" cy="1200150"/>
            <a:chOff x="1930638" y="2636838"/>
            <a:chExt cx="7033975" cy="1199998"/>
          </a:xfrm>
        </p:grpSpPr>
        <p:sp>
          <p:nvSpPr>
            <p:cNvPr id="5" name="CaixaDeTexto 4"/>
            <p:cNvSpPr txBox="1"/>
            <p:nvPr/>
          </p:nvSpPr>
          <p:spPr>
            <a:xfrm>
              <a:off x="6443981" y="2636838"/>
              <a:ext cx="2520632" cy="119999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pt-BR" dirty="0"/>
                <a:t>Valores de </a:t>
              </a:r>
              <a:r>
                <a:rPr lang="pt-BR" b="1" dirty="0"/>
                <a:t>variáveis caracteres </a:t>
              </a:r>
              <a:r>
                <a:rPr lang="pt-BR" dirty="0"/>
                <a:t>devem ser escritos sempre entre </a:t>
              </a:r>
              <a:r>
                <a:rPr lang="pt-BR" b="1" dirty="0"/>
                <a:t>aspas</a:t>
              </a:r>
              <a:r>
                <a:rPr lang="pt-BR" dirty="0"/>
                <a:t>.</a:t>
              </a:r>
            </a:p>
          </p:txBody>
        </p:sp>
        <p:cxnSp>
          <p:nvCxnSpPr>
            <p:cNvPr id="7" name="Conector de seta reta 6"/>
            <p:cNvCxnSpPr/>
            <p:nvPr/>
          </p:nvCxnSpPr>
          <p:spPr>
            <a:xfrm flipH="1" flipV="1">
              <a:off x="1930638" y="2735434"/>
              <a:ext cx="4513343" cy="5014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9" name="Conector de seta reta 8"/>
            <p:cNvCxnSpPr>
              <a:stCxn id="5" idx="1"/>
            </p:cNvCxnSpPr>
            <p:nvPr/>
          </p:nvCxnSpPr>
          <p:spPr>
            <a:xfrm flipH="1">
              <a:off x="5160215" y="3236779"/>
              <a:ext cx="1283808" cy="507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Variável - Declaração de Variáveis</a:t>
            </a:r>
          </a:p>
        </p:txBody>
      </p:sp>
      <p:sp>
        <p:nvSpPr>
          <p:cNvPr id="21507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pt-BR" dirty="0" smtClean="0"/>
              <a:t>A </a:t>
            </a:r>
            <a:r>
              <a:rPr lang="pt-BR" dirty="0" smtClean="0">
                <a:solidFill>
                  <a:srgbClr val="000099"/>
                </a:solidFill>
              </a:rPr>
              <a:t>declaração</a:t>
            </a:r>
            <a:r>
              <a:rPr lang="pt-BR" dirty="0" smtClean="0"/>
              <a:t> (escrita) do nome de uma variável (ou, simplesmente, declaração de uma variável) permite a identificação do tipo do valor armazenado nessa variável. </a:t>
            </a:r>
          </a:p>
          <a:p>
            <a:pPr eaLnBrk="1" hangingPunct="1"/>
            <a:r>
              <a:rPr lang="pt-BR" dirty="0" smtClean="0"/>
              <a:t>Regras básicas:</a:t>
            </a:r>
          </a:p>
          <a:p>
            <a:pPr marL="914400" lvl="1" indent="-457200">
              <a:buFontTx/>
              <a:buAutoNum type="arabicPeriod"/>
            </a:pPr>
            <a:r>
              <a:rPr lang="pt-BR" dirty="0" smtClean="0"/>
              <a:t>O nome de uma variável deve ser iniciado com uma letra e seguido por outras letras ou números. </a:t>
            </a:r>
          </a:p>
          <a:p>
            <a:pPr marL="914400" lvl="1" indent="-457200">
              <a:buFontTx/>
              <a:buAutoNum type="arabicPeriod"/>
            </a:pPr>
            <a:r>
              <a:rPr lang="pt-BR" dirty="0" smtClean="0"/>
              <a:t>Nunca devem ser utilizados caracteres que não sejam alfanuméricos, com exceção do </a:t>
            </a:r>
            <a:r>
              <a:rPr lang="pt-BR" i="1" dirty="0" err="1" smtClean="0"/>
              <a:t>underline</a:t>
            </a:r>
            <a:r>
              <a:rPr lang="pt-BR" i="1" dirty="0" smtClean="0"/>
              <a:t> </a:t>
            </a:r>
            <a:r>
              <a:rPr lang="pt-BR" dirty="0" smtClean="0"/>
              <a:t>(_). </a:t>
            </a:r>
          </a:p>
          <a:p>
            <a:pPr>
              <a:defRPr/>
            </a:pPr>
            <a:r>
              <a:rPr lang="pt-BR" dirty="0"/>
              <a:t>Sintaxe: </a:t>
            </a:r>
            <a:r>
              <a:rPr lang="pt-BR" i="1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pt-BR" b="1" i="1" dirty="0">
                <a:solidFill>
                  <a:schemeClr val="bg1">
                    <a:lumMod val="50000"/>
                  </a:schemeClr>
                </a:solidFill>
              </a:rPr>
              <a:t>tipo de variável</a:t>
            </a:r>
            <a:r>
              <a:rPr lang="pt-BR" i="1" dirty="0">
                <a:solidFill>
                  <a:schemeClr val="bg1">
                    <a:lumMod val="50000"/>
                  </a:schemeClr>
                </a:solidFill>
              </a:rPr>
              <a:t>&gt; &lt;lista de variáveis&gt;; </a:t>
            </a:r>
          </a:p>
          <a:p>
            <a:pPr>
              <a:defRPr/>
            </a:pPr>
            <a:r>
              <a:rPr lang="pt-BR" dirty="0"/>
              <a:t>Exemplos: </a:t>
            </a:r>
          </a:p>
          <a:p>
            <a:pPr lvl="1">
              <a:defRPr/>
            </a:pPr>
            <a:r>
              <a:rPr lang="pt-BR" b="1" dirty="0">
                <a:solidFill>
                  <a:srgbClr val="000099"/>
                </a:solidFill>
              </a:rPr>
              <a:t>inteiro</a:t>
            </a:r>
            <a:r>
              <a:rPr lang="pt-BR" b="1" dirty="0"/>
              <a:t> </a:t>
            </a:r>
            <a:r>
              <a:rPr lang="pt-BR" dirty="0"/>
              <a:t>idade; </a:t>
            </a:r>
            <a:endParaRPr lang="pt-BR" dirty="0" smtClean="0"/>
          </a:p>
          <a:p>
            <a:pPr lvl="1">
              <a:defRPr/>
            </a:pPr>
            <a:r>
              <a:rPr lang="pt-BR" b="1" dirty="0" smtClean="0">
                <a:solidFill>
                  <a:srgbClr val="000099"/>
                </a:solidFill>
              </a:rPr>
              <a:t>inteiro</a:t>
            </a:r>
            <a:r>
              <a:rPr lang="pt-BR" b="1" dirty="0" smtClean="0"/>
              <a:t> </a:t>
            </a:r>
            <a:r>
              <a:rPr lang="pt-BR" dirty="0" smtClean="0"/>
              <a:t>idade, número, num, n, a, b; </a:t>
            </a:r>
            <a:endParaRPr lang="pt-BR" dirty="0"/>
          </a:p>
          <a:p>
            <a:pPr lvl="1">
              <a:defRPr/>
            </a:pPr>
            <a:r>
              <a:rPr lang="pt-BR" b="1" dirty="0" smtClean="0">
                <a:solidFill>
                  <a:srgbClr val="000099"/>
                </a:solidFill>
              </a:rPr>
              <a:t>real</a:t>
            </a:r>
            <a:r>
              <a:rPr lang="pt-BR" b="1" dirty="0" smtClean="0"/>
              <a:t> </a:t>
            </a:r>
            <a:r>
              <a:rPr lang="pt-BR" dirty="0"/>
              <a:t>altura, salário, x, </a:t>
            </a:r>
            <a:r>
              <a:rPr lang="pt-BR" dirty="0" err="1"/>
              <a:t>fx</a:t>
            </a:r>
            <a:r>
              <a:rPr lang="pt-BR" dirty="0"/>
              <a:t>, </a:t>
            </a:r>
            <a:r>
              <a:rPr lang="pt-BR" dirty="0" err="1"/>
              <a:t>média_das_notas</a:t>
            </a:r>
            <a:r>
              <a:rPr lang="pt-BR" dirty="0"/>
              <a:t>; </a:t>
            </a:r>
          </a:p>
          <a:p>
            <a:pPr lvl="1">
              <a:defRPr/>
            </a:pPr>
            <a:r>
              <a:rPr lang="pt-BR" b="1" dirty="0">
                <a:solidFill>
                  <a:srgbClr val="000099"/>
                </a:solidFill>
              </a:rPr>
              <a:t>caractere</a:t>
            </a:r>
            <a:r>
              <a:rPr lang="pt-BR" b="1" dirty="0"/>
              <a:t> </a:t>
            </a:r>
            <a:r>
              <a:rPr lang="pt-BR" dirty="0"/>
              <a:t>sexo, letra; </a:t>
            </a:r>
          </a:p>
          <a:p>
            <a:pPr lvl="1">
              <a:defRPr/>
            </a:pPr>
            <a:r>
              <a:rPr lang="pt-BR" b="1" dirty="0">
                <a:solidFill>
                  <a:srgbClr val="000099"/>
                </a:solidFill>
              </a:rPr>
              <a:t>cadeia</a:t>
            </a:r>
            <a:r>
              <a:rPr lang="pt-BR" b="1" dirty="0"/>
              <a:t> </a:t>
            </a:r>
            <a:r>
              <a:rPr lang="pt-BR" dirty="0"/>
              <a:t>nome, cidade, disciplina, frase; </a:t>
            </a:r>
          </a:p>
          <a:p>
            <a:pPr lvl="1">
              <a:defRPr/>
            </a:pPr>
            <a:r>
              <a:rPr lang="pt-BR" b="1" dirty="0">
                <a:solidFill>
                  <a:srgbClr val="000099"/>
                </a:solidFill>
              </a:rPr>
              <a:t>lógico</a:t>
            </a:r>
            <a:r>
              <a:rPr lang="pt-BR" b="1" dirty="0"/>
              <a:t> </a:t>
            </a:r>
            <a:r>
              <a:rPr lang="pt-BR" dirty="0"/>
              <a:t>achou, positivo, errado; </a:t>
            </a:r>
          </a:p>
        </p:txBody>
      </p:sp>
      <p:sp>
        <p:nvSpPr>
          <p:cNvPr id="26628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26629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7189638-AA97-4029-BA94-F7382FE128FD}" type="slidenum">
              <a:rPr lang="es-ES">
                <a:solidFill>
                  <a:schemeClr val="bg1"/>
                </a:solidFill>
              </a:rPr>
              <a:t>14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657898" y="3899647"/>
            <a:ext cx="5486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sz="2000" dirty="0"/>
              <a:t>Exemplos de declarações erradas: </a:t>
            </a:r>
            <a:endParaRPr lang="pt-BR" sz="2000" dirty="0" smtClean="0"/>
          </a:p>
          <a:p>
            <a:pPr marL="268605" indent="-174625">
              <a:buClr>
                <a:schemeClr val="accent1"/>
              </a:buClr>
              <a:buSzPct val="60000"/>
              <a:buFont typeface="Courier New" pitchFamily="49" charset="0"/>
              <a:buChar char="o"/>
              <a:defRPr/>
            </a:pPr>
            <a:r>
              <a:rPr lang="pt-BR" b="1" dirty="0" smtClean="0">
                <a:solidFill>
                  <a:srgbClr val="000099"/>
                </a:solidFill>
              </a:rPr>
              <a:t>inteiro</a:t>
            </a:r>
            <a:r>
              <a:rPr lang="pt-BR" b="1" dirty="0" smtClean="0"/>
              <a:t> </a:t>
            </a:r>
            <a:r>
              <a:rPr lang="pt-BR" dirty="0">
                <a:solidFill>
                  <a:srgbClr val="FF0000"/>
                </a:solidFill>
              </a:rPr>
              <a:t>1número</a:t>
            </a:r>
            <a:r>
              <a:rPr lang="pt-BR" dirty="0"/>
              <a:t>; </a:t>
            </a:r>
          </a:p>
          <a:p>
            <a:pPr marL="268605" indent="-174625">
              <a:buClr>
                <a:schemeClr val="accent1"/>
              </a:buClr>
              <a:buSzPct val="60000"/>
              <a:buFont typeface="Courier New" pitchFamily="49" charset="0"/>
              <a:buChar char="o"/>
              <a:defRPr/>
            </a:pPr>
            <a:r>
              <a:rPr lang="pt-BR" b="1" dirty="0" smtClean="0">
                <a:solidFill>
                  <a:srgbClr val="000099"/>
                </a:solidFill>
              </a:rPr>
              <a:t>real</a:t>
            </a:r>
            <a:r>
              <a:rPr lang="pt-BR" b="1" dirty="0" smtClean="0"/>
              <a:t> </a:t>
            </a:r>
            <a:r>
              <a:rPr lang="pt-BR" dirty="0" err="1">
                <a:solidFill>
                  <a:srgbClr val="FF0000"/>
                </a:solidFill>
              </a:rPr>
              <a:t>s@l@rio</a:t>
            </a:r>
            <a:r>
              <a:rPr lang="pt-BR" dirty="0"/>
              <a:t>, </a:t>
            </a:r>
            <a:r>
              <a:rPr lang="pt-BR" dirty="0">
                <a:solidFill>
                  <a:srgbClr val="FF0000"/>
                </a:solidFill>
              </a:rPr>
              <a:t>média-das-notas</a:t>
            </a:r>
            <a:r>
              <a:rPr lang="pt-BR" dirty="0"/>
              <a:t>, </a:t>
            </a:r>
            <a:r>
              <a:rPr lang="pt-BR" dirty="0">
                <a:solidFill>
                  <a:srgbClr val="FF0000"/>
                </a:solidFill>
              </a:rPr>
              <a:t>f(x)</a:t>
            </a:r>
            <a:r>
              <a:rPr lang="pt-BR" dirty="0"/>
              <a:t>; </a:t>
            </a:r>
          </a:p>
          <a:p>
            <a:pPr marL="268605" indent="-174625">
              <a:buClr>
                <a:schemeClr val="accent1"/>
              </a:buClr>
              <a:buSzPct val="60000"/>
              <a:buFont typeface="Courier New" pitchFamily="49" charset="0"/>
              <a:buChar char="o"/>
              <a:defRPr/>
            </a:pPr>
            <a:r>
              <a:rPr lang="pt-BR" b="1" dirty="0" smtClean="0">
                <a:solidFill>
                  <a:srgbClr val="000099"/>
                </a:solidFill>
              </a:rPr>
              <a:t>cadeia</a:t>
            </a:r>
            <a:r>
              <a:rPr lang="pt-BR" b="1" dirty="0" smtClean="0"/>
              <a:t> </a:t>
            </a:r>
            <a:r>
              <a:rPr lang="pt-BR" dirty="0">
                <a:solidFill>
                  <a:srgbClr val="FF0000"/>
                </a:solidFill>
              </a:rPr>
              <a:t>nome do aluno</a:t>
            </a:r>
            <a:r>
              <a:rPr lang="pt-BR" dirty="0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Constante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As </a:t>
            </a:r>
            <a:r>
              <a:rPr lang="pt-BR" dirty="0">
                <a:solidFill>
                  <a:srgbClr val="000099"/>
                </a:solidFill>
              </a:rPr>
              <a:t>constantes</a:t>
            </a:r>
            <a:r>
              <a:rPr lang="pt-BR" dirty="0"/>
              <a:t> são criadas com base nas mesmas regras e tipos já vistos em variável. Diferem apenas no fato de armazenar um valor constante, ou seja, que não se modifica durante a execução de um programa</a:t>
            </a:r>
            <a:r>
              <a:rPr lang="pt-BR" dirty="0" smtClean="0"/>
              <a:t>.</a:t>
            </a:r>
          </a:p>
          <a:p>
            <a:pPr eaLnBrk="1" hangingPunct="1">
              <a:defRPr/>
            </a:pPr>
            <a:r>
              <a:rPr lang="pt-BR" dirty="0" smtClean="0"/>
              <a:t>Sintaxe</a:t>
            </a:r>
            <a:r>
              <a:rPr lang="pt-BR" dirty="0"/>
              <a:t>: </a:t>
            </a:r>
            <a:r>
              <a:rPr lang="pt-BR" b="1" dirty="0" err="1" smtClean="0">
                <a:solidFill>
                  <a:schemeClr val="bg1">
                    <a:lumMod val="50000"/>
                  </a:schemeClr>
                </a:solidFill>
              </a:rPr>
              <a:t>const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pt-BR" i="1" dirty="0" smtClean="0">
                <a:solidFill>
                  <a:schemeClr val="bg1">
                    <a:lumMod val="50000"/>
                  </a:schemeClr>
                </a:solidFill>
              </a:rPr>
              <a:t>&lt;nome da constante&gt;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i="1" dirty="0" smtClean="0">
                <a:solidFill>
                  <a:schemeClr val="bg1">
                    <a:lumMod val="50000"/>
                  </a:schemeClr>
                </a:solidFill>
              </a:rPr>
              <a:t>&lt;valor da constante&gt;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  <a:r>
              <a:rPr lang="pt-BR" b="1" dirty="0" smtClean="0"/>
              <a:t> </a:t>
            </a:r>
            <a:endParaRPr lang="pt-BR" dirty="0" smtClean="0"/>
          </a:p>
          <a:p>
            <a:pPr>
              <a:defRPr/>
            </a:pPr>
            <a:r>
              <a:rPr lang="pt-BR" dirty="0" smtClean="0"/>
              <a:t>Exemplo:</a:t>
            </a:r>
          </a:p>
          <a:p>
            <a:pPr lvl="1">
              <a:defRPr/>
            </a:pPr>
            <a:r>
              <a:rPr lang="pt-BR" b="1" dirty="0" err="1" smtClean="0"/>
              <a:t>const</a:t>
            </a:r>
            <a:r>
              <a:rPr lang="pt-BR" b="1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= 3,14;</a:t>
            </a:r>
          </a:p>
          <a:p>
            <a:pPr lvl="1">
              <a:defRPr/>
            </a:pPr>
            <a:r>
              <a:rPr lang="pt-BR" b="1" dirty="0" err="1" smtClean="0"/>
              <a:t>const</a:t>
            </a:r>
            <a:r>
              <a:rPr lang="pt-BR" dirty="0" smtClean="0"/>
              <a:t> juros = 0,99;</a:t>
            </a:r>
          </a:p>
          <a:p>
            <a:pPr lvl="1">
              <a:defRPr/>
            </a:pPr>
            <a:r>
              <a:rPr lang="pt-BR" b="1" dirty="0" err="1" smtClean="0"/>
              <a:t>const</a:t>
            </a:r>
            <a:r>
              <a:rPr lang="pt-BR" dirty="0" smtClean="0"/>
              <a:t> </a:t>
            </a:r>
            <a:r>
              <a:rPr lang="pt-BR" dirty="0" err="1" smtClean="0"/>
              <a:t>primeira_letra</a:t>
            </a:r>
            <a:r>
              <a:rPr lang="pt-BR" dirty="0" smtClean="0"/>
              <a:t> = ‘A’;</a:t>
            </a:r>
          </a:p>
          <a:p>
            <a:pPr lvl="1">
              <a:defRPr/>
            </a:pPr>
            <a:r>
              <a:rPr lang="pt-BR" b="1" dirty="0" err="1" smtClean="0"/>
              <a:t>const</a:t>
            </a:r>
            <a:r>
              <a:rPr lang="pt-BR" dirty="0" smtClean="0"/>
              <a:t> </a:t>
            </a:r>
            <a:r>
              <a:rPr lang="pt-BR" dirty="0" err="1" smtClean="0"/>
              <a:t>nome_empresa</a:t>
            </a:r>
            <a:r>
              <a:rPr lang="pt-BR" dirty="0" smtClean="0"/>
              <a:t> = “UFPI”;</a:t>
            </a:r>
          </a:p>
          <a:p>
            <a:pPr lvl="1">
              <a:defRPr/>
            </a:pPr>
            <a:endParaRPr lang="pt-BR" dirty="0"/>
          </a:p>
        </p:txBody>
      </p:sp>
      <p:sp>
        <p:nvSpPr>
          <p:cNvPr id="28676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28677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524146-4D1F-4392-9492-EB4C387A0E5B}" type="slidenum">
              <a:rPr lang="es-ES">
                <a:solidFill>
                  <a:schemeClr val="bg1"/>
                </a:solidFill>
              </a:rPr>
              <a:t>15</a:t>
            </a:fld>
            <a:endParaRPr lang="es-E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Operadores - Aritméticos</a:t>
            </a:r>
            <a:r>
              <a:rPr lang="pt-BR" sz="2800" dirty="0" smtClean="0"/>
              <a:t> </a:t>
            </a:r>
            <a:endParaRPr lang="pt-BR" sz="2800" dirty="0"/>
          </a:p>
        </p:txBody>
      </p:sp>
      <p:sp>
        <p:nvSpPr>
          <p:cNvPr id="296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Os </a:t>
            </a:r>
            <a:r>
              <a:rPr lang="pt-BR" smtClean="0">
                <a:solidFill>
                  <a:srgbClr val="000099"/>
                </a:solidFill>
              </a:rPr>
              <a:t>operadores aritméticos </a:t>
            </a:r>
            <a:r>
              <a:rPr lang="pt-BR" smtClean="0"/>
              <a:t>são empregados em expressão aritmética em que são utilizados constantes e/ou variáveis do tipo real ou inteiro como operandos. </a:t>
            </a:r>
          </a:p>
          <a:p>
            <a:pPr eaLnBrk="1" hangingPunct="1"/>
            <a:endParaRPr lang="pt-BR" smtClean="0"/>
          </a:p>
        </p:txBody>
      </p:sp>
      <p:sp>
        <p:nvSpPr>
          <p:cNvPr id="29726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29727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8DEC4F8-2912-4B50-84EC-29DAE689BF51}" type="slidenum">
              <a:rPr lang="es-ES">
                <a:solidFill>
                  <a:schemeClr val="bg1"/>
                </a:solidFill>
              </a:rPr>
              <a:t>16</a:t>
            </a:fld>
            <a:endParaRPr lang="es-ES">
              <a:solidFill>
                <a:schemeClr val="bg1"/>
              </a:solidFill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910448" y="3088621"/>
          <a:ext cx="6096000" cy="25955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/>
                <a:gridCol w="3048000"/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Operador 	</a:t>
                      </a:r>
                      <a:endParaRPr lang="pt-BR" sz="1800" b="0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Símbolo </a:t>
                      </a:r>
                      <a:endParaRPr lang="pt-BR" sz="1800" b="1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adição 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200" dirty="0" smtClean="0"/>
                        <a:t>+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subtração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200" dirty="0" smtClean="0"/>
                        <a:t>-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multiplicação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200" dirty="0" smtClean="0"/>
                        <a:t>*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divisão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200" dirty="0" smtClean="0"/>
                        <a:t>/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divisão inteira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kern="1200" dirty="0" err="1" smtClean="0"/>
                        <a:t>div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resto da divisão inteira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 smtClean="0"/>
                        <a:t>mod</a:t>
                      </a:r>
                      <a:endParaRPr lang="pt-BR" sz="1800" b="1" dirty="0"/>
                    </a:p>
                  </a:txBody>
                  <a:tcPr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Operadores </a:t>
            </a:r>
            <a:r>
              <a:rPr lang="pt-BR" dirty="0" smtClean="0"/>
              <a:t>– Aritméticos (</a:t>
            </a:r>
            <a:r>
              <a:rPr lang="pt-BR" dirty="0" err="1" smtClean="0"/>
              <a:t>mod</a:t>
            </a:r>
            <a:r>
              <a:rPr lang="pt-BR" dirty="0" smtClean="0"/>
              <a:t> vs. </a:t>
            </a:r>
            <a:r>
              <a:rPr lang="pt-BR" dirty="0" err="1" smtClean="0"/>
              <a:t>div</a:t>
            </a:r>
            <a:r>
              <a:rPr lang="pt-BR" dirty="0" smtClean="0"/>
              <a:t>) </a:t>
            </a:r>
            <a:endParaRPr lang="pt-BR" dirty="0"/>
          </a:p>
        </p:txBody>
      </p:sp>
      <p:sp>
        <p:nvSpPr>
          <p:cNvPr id="30741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30743" name="Espaço Reservado para Número de Slide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DE956B4-F16F-44F2-BE5C-31B5305D892A}" type="slidenum">
              <a:rPr lang="es-ES">
                <a:solidFill>
                  <a:schemeClr val="bg1"/>
                </a:solidFill>
              </a:rPr>
              <a:t>17</a:t>
            </a:fld>
            <a:endParaRPr lang="es-ES">
              <a:solidFill>
                <a:schemeClr val="bg1"/>
              </a:solidFill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5303839" y="2044422"/>
          <a:ext cx="1296987" cy="7413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438"/>
                <a:gridCol w="720549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7</a:t>
                      </a:r>
                      <a:endParaRPr lang="pt-BR" sz="1800" dirty="0"/>
                    </a:p>
                  </a:txBody>
                  <a:tcPr marL="91499" marR="91499" marT="45700" marB="457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2</a:t>
                      </a:r>
                      <a:endParaRPr lang="pt-BR" sz="1800" dirty="0"/>
                    </a:p>
                  </a:txBody>
                  <a:tcPr marL="91499" marR="9149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(1)</a:t>
                      </a:r>
                      <a:endParaRPr lang="pt-BR" sz="1800" dirty="0"/>
                    </a:p>
                  </a:txBody>
                  <a:tcPr marL="91499" marR="91499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</a:t>
                      </a:r>
                      <a:endParaRPr lang="pt-BR" sz="1800" dirty="0"/>
                    </a:p>
                  </a:txBody>
                  <a:tcPr marL="91499" marR="91499" marT="45700" marB="457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5303839" y="4276447"/>
          <a:ext cx="1296987" cy="7413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6438"/>
                <a:gridCol w="720549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3</a:t>
                      </a:r>
                      <a:endParaRPr lang="pt-BR" sz="1800" dirty="0"/>
                    </a:p>
                  </a:txBody>
                  <a:tcPr marL="91499" marR="91499" marT="45700" marB="457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/>
                        <a:t>5</a:t>
                      </a:r>
                      <a:endParaRPr lang="pt-BR" sz="1800" dirty="0"/>
                    </a:p>
                  </a:txBody>
                  <a:tcPr marL="91499" marR="91499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(3)</a:t>
                      </a:r>
                      <a:endParaRPr lang="pt-BR" sz="1800" dirty="0"/>
                    </a:p>
                  </a:txBody>
                  <a:tcPr marL="91499" marR="91499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0</a:t>
                      </a:r>
                      <a:endParaRPr lang="pt-BR" sz="1800" dirty="0"/>
                    </a:p>
                  </a:txBody>
                  <a:tcPr marL="91499" marR="91499" marT="45700" marB="457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grpSp>
        <p:nvGrpSpPr>
          <p:cNvPr id="3" name="Grupo 2"/>
          <p:cNvGrpSpPr/>
          <p:nvPr/>
        </p:nvGrpSpPr>
        <p:grpSpPr bwMode="auto">
          <a:xfrm>
            <a:off x="2711451" y="2692123"/>
            <a:ext cx="2663825" cy="873125"/>
            <a:chOff x="1187450" y="3068638"/>
            <a:chExt cx="2663825" cy="873125"/>
          </a:xfrm>
        </p:grpSpPr>
        <p:sp>
          <p:nvSpPr>
            <p:cNvPr id="30750" name="CaixaDeTexto 8"/>
            <p:cNvSpPr txBox="1">
              <a:spLocks noChangeArrowheads="1"/>
            </p:cNvSpPr>
            <p:nvPr/>
          </p:nvSpPr>
          <p:spPr bwMode="auto">
            <a:xfrm>
              <a:off x="1187450" y="3573463"/>
              <a:ext cx="1447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pt-BR"/>
                <a:t>7 </a:t>
              </a:r>
              <a:r>
                <a:rPr lang="pt-BR" b="1">
                  <a:solidFill>
                    <a:srgbClr val="000099"/>
                  </a:solidFill>
                </a:rPr>
                <a:t>mod </a:t>
              </a:r>
              <a:r>
                <a:rPr lang="pt-BR"/>
                <a:t>2 = 1</a:t>
              </a:r>
            </a:p>
          </p:txBody>
        </p:sp>
        <p:cxnSp>
          <p:nvCxnSpPr>
            <p:cNvPr id="14" name="Conector de seta reta 13"/>
            <p:cNvCxnSpPr>
              <a:stCxn id="30750" idx="0"/>
            </p:cNvCxnSpPr>
            <p:nvPr/>
          </p:nvCxnSpPr>
          <p:spPr>
            <a:xfrm flipV="1">
              <a:off x="1911350" y="3068638"/>
              <a:ext cx="1939925" cy="5048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597" name="CaixaDeTexto 14"/>
          <p:cNvSpPr txBox="1">
            <a:spLocks noChangeArrowheads="1"/>
          </p:cNvSpPr>
          <p:nvPr/>
        </p:nvSpPr>
        <p:spPr bwMode="auto">
          <a:xfrm>
            <a:off x="5311776" y="3052484"/>
            <a:ext cx="1216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/>
              <a:t>7 </a:t>
            </a:r>
            <a:r>
              <a:rPr lang="pt-BR" b="1">
                <a:solidFill>
                  <a:srgbClr val="000099"/>
                </a:solidFill>
              </a:rPr>
              <a:t>/ </a:t>
            </a:r>
            <a:r>
              <a:rPr lang="pt-BR"/>
              <a:t>2 = 3,5</a:t>
            </a:r>
          </a:p>
        </p:txBody>
      </p:sp>
      <p:grpSp>
        <p:nvGrpSpPr>
          <p:cNvPr id="4" name="Grupo 3"/>
          <p:cNvGrpSpPr/>
          <p:nvPr/>
        </p:nvGrpSpPr>
        <p:grpSpPr bwMode="auto">
          <a:xfrm>
            <a:off x="2711451" y="4914622"/>
            <a:ext cx="2663825" cy="874712"/>
            <a:chOff x="1187450" y="5291139"/>
            <a:chExt cx="2663825" cy="874156"/>
          </a:xfrm>
        </p:grpSpPr>
        <p:sp>
          <p:nvSpPr>
            <p:cNvPr id="30748" name="CaixaDeTexto 15"/>
            <p:cNvSpPr txBox="1">
              <a:spLocks noChangeArrowheads="1"/>
            </p:cNvSpPr>
            <p:nvPr/>
          </p:nvSpPr>
          <p:spPr bwMode="auto">
            <a:xfrm>
              <a:off x="1187450" y="5795963"/>
              <a:ext cx="14478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pt-BR"/>
                <a:t>3 </a:t>
              </a:r>
              <a:r>
                <a:rPr lang="pt-BR" b="1">
                  <a:solidFill>
                    <a:srgbClr val="000099"/>
                  </a:solidFill>
                </a:rPr>
                <a:t>mod </a:t>
              </a:r>
              <a:r>
                <a:rPr lang="pt-BR"/>
                <a:t>5 = 3</a:t>
              </a:r>
            </a:p>
          </p:txBody>
        </p:sp>
        <p:cxnSp>
          <p:nvCxnSpPr>
            <p:cNvPr id="17" name="Conector de seta reta 16"/>
            <p:cNvCxnSpPr>
              <a:stCxn id="30748" idx="0"/>
            </p:cNvCxnSpPr>
            <p:nvPr/>
          </p:nvCxnSpPr>
          <p:spPr>
            <a:xfrm flipV="1">
              <a:off x="1911350" y="5291139"/>
              <a:ext cx="1939925" cy="5045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 bwMode="auto">
          <a:xfrm>
            <a:off x="6383338" y="4951134"/>
            <a:ext cx="3022600" cy="838200"/>
            <a:chOff x="4859339" y="5327651"/>
            <a:chExt cx="3022730" cy="837644"/>
          </a:xfrm>
        </p:grpSpPr>
        <p:sp>
          <p:nvSpPr>
            <p:cNvPr id="30746" name="CaixaDeTexto 17"/>
            <p:cNvSpPr txBox="1">
              <a:spLocks noChangeArrowheads="1"/>
            </p:cNvSpPr>
            <p:nvPr/>
          </p:nvSpPr>
          <p:spPr bwMode="auto">
            <a:xfrm>
              <a:off x="6588125" y="5795963"/>
              <a:ext cx="12939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pt-BR"/>
                <a:t>3 </a:t>
              </a:r>
              <a:r>
                <a:rPr lang="pt-BR" b="1">
                  <a:solidFill>
                    <a:srgbClr val="000099"/>
                  </a:solidFill>
                </a:rPr>
                <a:t>div</a:t>
              </a:r>
              <a:r>
                <a:rPr lang="pt-BR"/>
                <a:t> 5 = 0</a:t>
              </a:r>
            </a:p>
          </p:txBody>
        </p:sp>
        <p:cxnSp>
          <p:nvCxnSpPr>
            <p:cNvPr id="19" name="Conector de seta reta 18"/>
            <p:cNvCxnSpPr>
              <a:stCxn id="30746" idx="0"/>
            </p:cNvCxnSpPr>
            <p:nvPr/>
          </p:nvCxnSpPr>
          <p:spPr>
            <a:xfrm flipH="1" flipV="1">
              <a:off x="4859339" y="5327651"/>
              <a:ext cx="2375002" cy="4680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upo 1"/>
          <p:cNvGrpSpPr/>
          <p:nvPr/>
        </p:nvGrpSpPr>
        <p:grpSpPr bwMode="auto">
          <a:xfrm>
            <a:off x="6383338" y="2692122"/>
            <a:ext cx="3022600" cy="838200"/>
            <a:chOff x="4859338" y="3068638"/>
            <a:chExt cx="3022600" cy="838200"/>
          </a:xfrm>
        </p:grpSpPr>
        <p:sp>
          <p:nvSpPr>
            <p:cNvPr id="30744" name="CaixaDeTexto 7"/>
            <p:cNvSpPr txBox="1">
              <a:spLocks noChangeArrowheads="1"/>
            </p:cNvSpPr>
            <p:nvPr/>
          </p:nvSpPr>
          <p:spPr bwMode="auto">
            <a:xfrm>
              <a:off x="6588125" y="3538538"/>
              <a:ext cx="12938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pt-BR"/>
                <a:t>7 </a:t>
              </a:r>
              <a:r>
                <a:rPr lang="pt-BR" b="1">
                  <a:solidFill>
                    <a:srgbClr val="000099"/>
                  </a:solidFill>
                </a:rPr>
                <a:t>div</a:t>
              </a:r>
              <a:r>
                <a:rPr lang="pt-BR"/>
                <a:t> 2 = 3</a:t>
              </a:r>
            </a:p>
          </p:txBody>
        </p:sp>
        <p:cxnSp>
          <p:nvCxnSpPr>
            <p:cNvPr id="11" name="Conector de seta reta 10"/>
            <p:cNvCxnSpPr>
              <a:stCxn id="30744" idx="0"/>
            </p:cNvCxnSpPr>
            <p:nvPr/>
          </p:nvCxnSpPr>
          <p:spPr>
            <a:xfrm flipH="1" flipV="1">
              <a:off x="4859338" y="3068638"/>
              <a:ext cx="2376487" cy="469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Operadores - Relacionais </a:t>
            </a:r>
          </a:p>
        </p:txBody>
      </p:sp>
      <p:sp>
        <p:nvSpPr>
          <p:cNvPr id="3174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Os </a:t>
            </a:r>
            <a:r>
              <a:rPr lang="pt-BR" smtClean="0">
                <a:solidFill>
                  <a:srgbClr val="000099"/>
                </a:solidFill>
              </a:rPr>
              <a:t>operadores relacionais </a:t>
            </a:r>
            <a:r>
              <a:rPr lang="pt-BR" smtClean="0"/>
              <a:t>realizam comparações entre variáveis , constantes e/ou expressões.</a:t>
            </a:r>
          </a:p>
        </p:txBody>
      </p:sp>
      <p:sp>
        <p:nvSpPr>
          <p:cNvPr id="31774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31775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0D81D23-8D2E-43D0-A534-7C9131DAD260}" type="slidenum">
              <a:rPr lang="es-ES">
                <a:solidFill>
                  <a:schemeClr val="bg1"/>
                </a:solidFill>
              </a:rPr>
              <a:t>18</a:t>
            </a:fld>
            <a:endParaRPr lang="es-ES">
              <a:solidFill>
                <a:schemeClr val="bg1"/>
              </a:solidFill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3071813" y="2967600"/>
          <a:ext cx="6096000" cy="25955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/>
                <a:gridCol w="3048000"/>
              </a:tblGrid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Operador 	</a:t>
                      </a:r>
                      <a:endParaRPr lang="pt-BR" sz="1800" b="0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Símbolo </a:t>
                      </a:r>
                      <a:endParaRPr lang="pt-BR" sz="1800" b="1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igual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=</a:t>
                      </a:r>
                      <a:endParaRPr lang="pt-BR" sz="1800" b="0" baseline="-250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maior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&gt;</a:t>
                      </a:r>
                      <a:endParaRPr lang="pt-BR" sz="1800" b="1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menor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&lt;</a:t>
                      </a:r>
                      <a:endParaRPr lang="pt-BR" sz="1800" b="1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menor ou igual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≥</a:t>
                      </a:r>
                      <a:endParaRPr lang="pt-BR" sz="1800" b="1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maior</a:t>
                      </a:r>
                      <a:r>
                        <a:rPr lang="pt-BR" sz="1800" baseline="0" dirty="0" smtClean="0"/>
                        <a:t> ou igual</a:t>
                      </a:r>
                      <a:endParaRPr lang="pt-BR" sz="1800" dirty="0" smtClean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≤</a:t>
                      </a:r>
                      <a:endParaRPr lang="pt-BR" sz="1800" b="1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diferente</a:t>
                      </a:r>
                      <a:endParaRPr lang="pt-BR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≠</a:t>
                      </a:r>
                      <a:endParaRPr lang="pt-BR" sz="1800" b="1" dirty="0"/>
                    </a:p>
                  </a:txBody>
                  <a:tcPr marT="45714" marB="4571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Operadores - Lógicos</a:t>
            </a:r>
          </a:p>
        </p:txBody>
      </p:sp>
      <p:sp>
        <p:nvSpPr>
          <p:cNvPr id="3277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Os </a:t>
            </a:r>
            <a:r>
              <a:rPr lang="pt-BR" smtClean="0">
                <a:solidFill>
                  <a:srgbClr val="000099"/>
                </a:solidFill>
              </a:rPr>
              <a:t>operadores lógicos </a:t>
            </a:r>
            <a:r>
              <a:rPr lang="pt-BR" smtClean="0"/>
              <a:t>retornam </a:t>
            </a:r>
            <a:r>
              <a:rPr lang="pt-BR" i="1" smtClean="0"/>
              <a:t>Falso </a:t>
            </a:r>
            <a:r>
              <a:rPr lang="pt-BR" smtClean="0"/>
              <a:t>(F) ou </a:t>
            </a:r>
            <a:r>
              <a:rPr lang="pt-BR" i="1" smtClean="0"/>
              <a:t>Verdadeiro </a:t>
            </a:r>
            <a:r>
              <a:rPr lang="pt-BR" smtClean="0"/>
              <a:t>(V) , de acordo com seus operandos. </a:t>
            </a:r>
          </a:p>
        </p:txBody>
      </p:sp>
      <p:sp>
        <p:nvSpPr>
          <p:cNvPr id="32789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32790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BF605F2-C51F-4D69-BA2A-2C7AD7576314}" type="slidenum">
              <a:rPr lang="es-ES">
                <a:solidFill>
                  <a:schemeClr val="bg1"/>
                </a:solidFill>
              </a:rPr>
              <a:t>19</a:t>
            </a:fld>
            <a:endParaRPr lang="es-ES">
              <a:solidFill>
                <a:schemeClr val="bg1"/>
              </a:solidFill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3071813" y="3357564"/>
          <a:ext cx="6096000" cy="14827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48000"/>
                <a:gridCol w="3048000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Operador 	</a:t>
                      </a:r>
                      <a:endParaRPr lang="pt-BR" sz="1800" b="0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 smtClean="0"/>
                        <a:t>Símbolo </a:t>
                      </a:r>
                      <a:endParaRPr lang="pt-BR" sz="1800" b="1" i="0" u="none" strike="noStrike" kern="1200" baseline="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conjunção</a:t>
                      </a:r>
                      <a:endParaRPr lang="pt-BR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aseline="0" dirty="0" smtClean="0"/>
                        <a:t>E</a:t>
                      </a:r>
                      <a:endParaRPr lang="pt-BR" sz="1800" b="0" baseline="-250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disjunção</a:t>
                      </a:r>
                      <a:endParaRPr lang="pt-BR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OU</a:t>
                      </a:r>
                      <a:endParaRPr lang="pt-BR" sz="1800" b="1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negação</a:t>
                      </a:r>
                      <a:endParaRPr lang="pt-BR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/>
                        <a:t>NÃO</a:t>
                      </a:r>
                      <a:endParaRPr lang="pt-BR" sz="1800" b="1" dirty="0"/>
                    </a:p>
                  </a:txBody>
                  <a:tcPr marT="45700" marB="4570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Agenda</a:t>
            </a:r>
          </a:p>
        </p:txBody>
      </p:sp>
      <p:sp>
        <p:nvSpPr>
          <p:cNvPr id="14339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Tx/>
              <a:buAutoNum type="arabicPeriod"/>
            </a:pPr>
            <a:r>
              <a:rPr lang="pt-BR" smtClean="0"/>
              <a:t>O que é um Algoritmo?</a:t>
            </a:r>
          </a:p>
          <a:p>
            <a:pPr marL="457200" indent="-457200">
              <a:buFontTx/>
              <a:buAutoNum type="arabicPeriod"/>
            </a:pPr>
            <a:r>
              <a:rPr lang="pt-BR" smtClean="0"/>
              <a:t>Algoritmos</a:t>
            </a:r>
          </a:p>
          <a:p>
            <a:pPr marL="857250" lvl="1" indent="-457200">
              <a:buFontTx/>
              <a:buAutoNum type="arabicPeriod"/>
            </a:pPr>
            <a:r>
              <a:rPr lang="pt-BR" smtClean="0"/>
              <a:t>Variável</a:t>
            </a:r>
          </a:p>
          <a:p>
            <a:pPr marL="857250" lvl="1" indent="-457200">
              <a:buFontTx/>
              <a:buAutoNum type="arabicPeriod"/>
            </a:pPr>
            <a:r>
              <a:rPr lang="pt-BR" smtClean="0"/>
              <a:t>Constante</a:t>
            </a:r>
          </a:p>
          <a:p>
            <a:pPr marL="857250" lvl="1" indent="-457200">
              <a:buFontTx/>
              <a:buAutoNum type="arabicPeriod"/>
            </a:pPr>
            <a:r>
              <a:rPr lang="pt-BR" smtClean="0"/>
              <a:t>Operadores</a:t>
            </a:r>
          </a:p>
          <a:p>
            <a:pPr marL="457200" indent="-457200">
              <a:buFontTx/>
              <a:buAutoNum type="arabicPeriod"/>
            </a:pPr>
            <a:r>
              <a:rPr lang="pt-BR" smtClean="0"/>
              <a:t>Comandos</a:t>
            </a:r>
          </a:p>
          <a:p>
            <a:pPr marL="857250" lvl="1" indent="-457200">
              <a:buFontTx/>
              <a:buAutoNum type="arabicPeriod"/>
            </a:pPr>
            <a:r>
              <a:rPr lang="pt-BR" smtClean="0"/>
              <a:t>Atribuição</a:t>
            </a:r>
          </a:p>
          <a:p>
            <a:pPr marL="857250" lvl="1" indent="-457200">
              <a:buFontTx/>
              <a:buAutoNum type="arabicPeriod"/>
            </a:pPr>
            <a:r>
              <a:rPr lang="pt-BR" smtClean="0"/>
              <a:t>Entrada de Dados</a:t>
            </a:r>
          </a:p>
          <a:p>
            <a:pPr marL="857250" lvl="1" indent="-457200">
              <a:buFontTx/>
              <a:buAutoNum type="arabicPeriod"/>
            </a:pPr>
            <a:r>
              <a:rPr lang="pt-BR" smtClean="0"/>
              <a:t>Saída de Dados</a:t>
            </a:r>
          </a:p>
          <a:p>
            <a:pPr marL="457200" indent="-457200">
              <a:buFontTx/>
              <a:buAutoNum type="arabicPeriod"/>
            </a:pPr>
            <a:r>
              <a:rPr lang="pt-BR" smtClean="0"/>
              <a:t>Exemplos</a:t>
            </a:r>
          </a:p>
          <a:p>
            <a:pPr marL="457200" indent="-457200">
              <a:buFontTx/>
              <a:buAutoNum type="arabicPeriod"/>
            </a:pPr>
            <a:r>
              <a:rPr lang="pt-BR" smtClean="0"/>
              <a:t>Compilador</a:t>
            </a:r>
          </a:p>
          <a:p>
            <a:pPr marL="457200" indent="-457200">
              <a:buFontTx/>
              <a:buAutoNum type="arabicPeriod"/>
            </a:pPr>
            <a:r>
              <a:rPr lang="pt-BR" smtClean="0"/>
              <a:t>Exercícios</a:t>
            </a:r>
          </a:p>
          <a:p>
            <a:pPr marL="457200" indent="-457200"/>
            <a:endParaRPr lang="pt-BR" smtClean="0"/>
          </a:p>
        </p:txBody>
      </p:sp>
      <p:sp>
        <p:nvSpPr>
          <p:cNvPr id="14340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14341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2B6CA56-B534-4467-9952-5D58FB1D7798}" type="slidenum">
              <a:rPr lang="es-ES">
                <a:solidFill>
                  <a:schemeClr val="bg1"/>
                </a:solidFill>
              </a:rPr>
              <a:t>2</a:t>
            </a:fld>
            <a:endParaRPr lang="es-E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Comando de Atribuição </a:t>
            </a:r>
          </a:p>
        </p:txBody>
      </p:sp>
      <p:sp>
        <p:nvSpPr>
          <p:cNvPr id="2765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Na construção de algoritmos, é necessário indicar que uma variável deve armazenar um determinado valor durante a execução do programa.</a:t>
            </a:r>
          </a:p>
          <a:p>
            <a:r>
              <a:rPr lang="pt-BR" dirty="0" smtClean="0"/>
              <a:t>Para fazer essa indicação é necessário a utilização do </a:t>
            </a:r>
            <a:r>
              <a:rPr lang="pt-BR" dirty="0" smtClean="0">
                <a:solidFill>
                  <a:srgbClr val="000099"/>
                </a:solidFill>
              </a:rPr>
              <a:t>comando de atribuição</a:t>
            </a:r>
            <a:r>
              <a:rPr lang="pt-BR" dirty="0" smtClean="0"/>
              <a:t>, representado por uma </a:t>
            </a:r>
            <a:r>
              <a:rPr lang="pt-BR" dirty="0" smtClean="0">
                <a:solidFill>
                  <a:srgbClr val="000099"/>
                </a:solidFill>
              </a:rPr>
              <a:t>seta (←) </a:t>
            </a:r>
            <a:r>
              <a:rPr lang="pt-BR" dirty="0">
                <a:solidFill>
                  <a:schemeClr val="tx1"/>
                </a:solidFill>
              </a:rPr>
              <a:t>apontando para a esquerda</a:t>
            </a:r>
            <a:r>
              <a:rPr lang="pt-BR" dirty="0" smtClean="0"/>
              <a:t>.</a:t>
            </a:r>
          </a:p>
          <a:p>
            <a:pPr eaLnBrk="1" hangingPunct="1"/>
            <a:r>
              <a:rPr lang="pt-BR" dirty="0" smtClean="0"/>
              <a:t>Exemplos:</a:t>
            </a:r>
          </a:p>
          <a:p>
            <a:pPr lvl="1" eaLnBrk="1" hangingPunct="1"/>
            <a:r>
              <a:rPr lang="pt-BR" dirty="0" smtClean="0"/>
              <a:t>num ← 10; </a:t>
            </a:r>
          </a:p>
          <a:p>
            <a:pPr lvl="1" eaLnBrk="1" hangingPunct="1"/>
            <a:r>
              <a:rPr lang="pt-BR" dirty="0" smtClean="0"/>
              <a:t>sexo ← ‘F’; </a:t>
            </a:r>
          </a:p>
          <a:p>
            <a:pPr lvl="1" eaLnBrk="1" hangingPunct="1"/>
            <a:r>
              <a:rPr lang="pt-BR" dirty="0" smtClean="0"/>
              <a:t>salário ← 6.000,00; </a:t>
            </a:r>
          </a:p>
          <a:p>
            <a:pPr lvl="1" eaLnBrk="1" hangingPunct="1"/>
            <a:r>
              <a:rPr lang="pt-BR" dirty="0" smtClean="0"/>
              <a:t>achou ← </a:t>
            </a:r>
            <a:r>
              <a:rPr lang="pt-BR" i="1" dirty="0" smtClean="0"/>
              <a:t>falso</a:t>
            </a:r>
            <a:r>
              <a:rPr lang="pt-BR" dirty="0" smtClean="0"/>
              <a:t>; </a:t>
            </a:r>
          </a:p>
          <a:p>
            <a:pPr lvl="1" eaLnBrk="1" hangingPunct="1"/>
            <a:r>
              <a:rPr lang="pt-BR" dirty="0" smtClean="0"/>
              <a:t>disciplina ← “Algoritmos e Programação I”; </a:t>
            </a:r>
          </a:p>
          <a:p>
            <a:pPr lvl="1" eaLnBrk="1" hangingPunct="1"/>
            <a:r>
              <a:rPr lang="pt-BR" dirty="0" smtClean="0"/>
              <a:t>delta ← b*b + 2*a*c; </a:t>
            </a:r>
          </a:p>
        </p:txBody>
      </p:sp>
      <p:sp>
        <p:nvSpPr>
          <p:cNvPr id="33797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33798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771550A-3F70-40C8-A882-F98C6BB3E412}" type="slidenum">
              <a:rPr lang="es-ES">
                <a:solidFill>
                  <a:schemeClr val="bg1"/>
                </a:solidFill>
              </a:rPr>
              <a:t>20</a:t>
            </a:fld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27652" name="Grupo 4"/>
          <p:cNvGrpSpPr/>
          <p:nvPr/>
        </p:nvGrpSpPr>
        <p:grpSpPr bwMode="auto">
          <a:xfrm>
            <a:off x="1628775" y="3431540"/>
            <a:ext cx="8730615" cy="1463040"/>
            <a:chOff x="432116" y="2099007"/>
            <a:chExt cx="7028120" cy="1462789"/>
          </a:xfrm>
        </p:grpSpPr>
        <p:sp>
          <p:nvSpPr>
            <p:cNvPr id="6" name="CaixaDeTexto 5"/>
            <p:cNvSpPr txBox="1"/>
            <p:nvPr/>
          </p:nvSpPr>
          <p:spPr>
            <a:xfrm>
              <a:off x="3743982" y="2099007"/>
              <a:ext cx="3716254" cy="146278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dirty="0"/>
                <a:t>Dizemos que a variável </a:t>
              </a:r>
              <a:r>
                <a:rPr lang="pt-BR" b="1" dirty="0"/>
                <a:t>num </a:t>
              </a:r>
              <a:r>
                <a:rPr lang="pt-BR" dirty="0"/>
                <a:t>recebeu o valor </a:t>
              </a:r>
              <a:r>
                <a:rPr lang="pt-BR" b="1" dirty="0"/>
                <a:t>10 (dez)</a:t>
              </a:r>
              <a:r>
                <a:rPr lang="pt-BR" dirty="0"/>
                <a:t>, ou seja, o local de memória reservado a variável num armazenou o valor inteiro 10, supondo que a variável é do tipo inteiro</a:t>
              </a:r>
              <a:r>
                <a:rPr lang="pt-BR" dirty="0" smtClean="0"/>
                <a:t>.</a:t>
              </a:r>
              <a:endParaRPr lang="pt-BR" dirty="0"/>
            </a:p>
          </p:txBody>
        </p:sp>
        <p:cxnSp>
          <p:nvCxnSpPr>
            <p:cNvPr id="7" name="Conector angulado 6"/>
            <p:cNvCxnSpPr>
              <a:stCxn id="6" idx="1"/>
            </p:cNvCxnSpPr>
            <p:nvPr/>
          </p:nvCxnSpPr>
          <p:spPr>
            <a:xfrm rot="10800000">
              <a:off x="432116" y="2452408"/>
              <a:ext cx="3311865" cy="37831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Comando de Atribuição </a:t>
            </a:r>
          </a:p>
        </p:txBody>
      </p:sp>
      <p:sp>
        <p:nvSpPr>
          <p:cNvPr id="3481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Resumindo ... </a:t>
            </a:r>
          </a:p>
          <a:p>
            <a:pPr eaLnBrk="1" hangingPunct="1"/>
            <a:endParaRPr lang="pt-BR" smtClean="0"/>
          </a:p>
        </p:txBody>
      </p:sp>
      <p:sp>
        <p:nvSpPr>
          <p:cNvPr id="34824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34825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EB529F6-FE7E-488A-B1F2-72BDB2F9CE83}" type="slidenum">
              <a:rPr lang="es-ES">
                <a:solidFill>
                  <a:schemeClr val="bg1"/>
                </a:solidFill>
              </a:rPr>
              <a:t>21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34820" name="CaixaDeTexto 4"/>
          <p:cNvSpPr txBox="1">
            <a:spLocks noChangeArrowheads="1"/>
          </p:cNvSpPr>
          <p:nvPr/>
        </p:nvSpPr>
        <p:spPr bwMode="auto">
          <a:xfrm>
            <a:off x="2566989" y="2598738"/>
            <a:ext cx="23764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400" b="1"/>
              <a:t>inteiro </a:t>
            </a:r>
            <a:r>
              <a:rPr lang="pt-BR" sz="2400"/>
              <a:t>fator;</a:t>
            </a:r>
          </a:p>
          <a:p>
            <a:pPr eaLnBrk="1" hangingPunct="1"/>
            <a:r>
              <a:rPr lang="pt-BR" sz="2400"/>
              <a:t>fator ← 5; </a:t>
            </a:r>
          </a:p>
        </p:txBody>
      </p:sp>
      <p:grpSp>
        <p:nvGrpSpPr>
          <p:cNvPr id="28677" name="Grupo 5"/>
          <p:cNvGrpSpPr/>
          <p:nvPr/>
        </p:nvGrpSpPr>
        <p:grpSpPr bwMode="auto">
          <a:xfrm>
            <a:off x="4475548" y="2028699"/>
            <a:ext cx="5596299" cy="990595"/>
            <a:chOff x="2880271" y="2450930"/>
            <a:chExt cx="5595622" cy="990743"/>
          </a:xfrm>
        </p:grpSpPr>
        <p:sp>
          <p:nvSpPr>
            <p:cNvPr id="7" name="CaixaDeTexto 6"/>
            <p:cNvSpPr txBox="1"/>
            <p:nvPr/>
          </p:nvSpPr>
          <p:spPr>
            <a:xfrm>
              <a:off x="5453286" y="2450930"/>
              <a:ext cx="3022607" cy="92346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dirty="0"/>
                <a:t>A variável chamada de </a:t>
              </a:r>
              <a:r>
                <a:rPr lang="pt-BR" b="1" dirty="0"/>
                <a:t>fator</a:t>
              </a:r>
              <a:r>
                <a:rPr lang="pt-BR" dirty="0"/>
                <a:t>, do tipo </a:t>
              </a:r>
              <a:r>
                <a:rPr lang="pt-BR" b="1" dirty="0"/>
                <a:t>inteiro</a:t>
              </a:r>
              <a:r>
                <a:rPr lang="pt-BR" dirty="0"/>
                <a:t>, </a:t>
              </a:r>
              <a:r>
                <a:rPr lang="pt-BR" dirty="0" smtClean="0"/>
                <a:t>armazena o </a:t>
              </a:r>
              <a:r>
                <a:rPr lang="pt-BR" dirty="0"/>
                <a:t>valor </a:t>
              </a:r>
              <a:r>
                <a:rPr lang="pt-BR" b="1" dirty="0" smtClean="0"/>
                <a:t>5</a:t>
              </a:r>
              <a:r>
                <a:rPr lang="pt-BR" dirty="0" smtClean="0"/>
                <a:t>. </a:t>
              </a:r>
              <a:endParaRPr lang="pt-BR" dirty="0"/>
            </a:p>
          </p:txBody>
        </p:sp>
        <p:cxnSp>
          <p:nvCxnSpPr>
            <p:cNvPr id="8" name="Conector angulado 7"/>
            <p:cNvCxnSpPr>
              <a:stCxn id="7" idx="1"/>
            </p:cNvCxnSpPr>
            <p:nvPr/>
          </p:nvCxnSpPr>
          <p:spPr>
            <a:xfrm rot="10800000" flipV="1">
              <a:off x="2880271" y="2912663"/>
              <a:ext cx="2573016" cy="52901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01" y="3480957"/>
            <a:ext cx="26289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eta para a direita 9"/>
          <p:cNvSpPr/>
          <p:nvPr/>
        </p:nvSpPr>
        <p:spPr>
          <a:xfrm rot="1191851">
            <a:off x="4130390" y="3409057"/>
            <a:ext cx="2520950" cy="865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Analogicamente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Comando de Entrada de Dados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O </a:t>
            </a:r>
            <a:r>
              <a:rPr lang="pt-BR" dirty="0">
                <a:solidFill>
                  <a:srgbClr val="000099"/>
                </a:solidFill>
              </a:rPr>
              <a:t>comando de entrada </a:t>
            </a:r>
            <a:r>
              <a:rPr lang="pt-BR" dirty="0"/>
              <a:t>é responsável pela leitura e armazenamento de dados em uma variável. </a:t>
            </a:r>
          </a:p>
          <a:p>
            <a:pPr eaLnBrk="1" hangingPunct="1">
              <a:defRPr/>
            </a:pPr>
            <a:r>
              <a:rPr lang="pt-BR" dirty="0" smtClean="0"/>
              <a:t>Sintaxe</a:t>
            </a:r>
            <a:r>
              <a:rPr lang="pt-BR" dirty="0"/>
              <a:t>: 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leia</a:t>
            </a:r>
            <a:r>
              <a:rPr lang="pt-BR" i="1" dirty="0" smtClean="0">
                <a:solidFill>
                  <a:schemeClr val="bg1">
                    <a:lumMod val="50000"/>
                  </a:schemeClr>
                </a:solidFill>
              </a:rPr>
              <a:t> (&lt;variável&gt;); </a:t>
            </a:r>
            <a:endParaRPr lang="pt-BR" i="1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r>
              <a:rPr lang="pt-BR" dirty="0" smtClean="0"/>
              <a:t>Exemplos:</a:t>
            </a:r>
          </a:p>
          <a:p>
            <a:pPr lvl="1" eaLnBrk="1" hangingPunct="1">
              <a:defRPr/>
            </a:pPr>
            <a:r>
              <a:rPr lang="pt-BR" b="1" dirty="0" smtClean="0"/>
              <a:t>leia </a:t>
            </a:r>
            <a:r>
              <a:rPr lang="pt-BR" dirty="0" smtClean="0"/>
              <a:t>(num</a:t>
            </a:r>
            <a:r>
              <a:rPr lang="pt-BR" dirty="0"/>
              <a:t>); </a:t>
            </a:r>
            <a:endParaRPr lang="pt-BR" dirty="0" smtClean="0"/>
          </a:p>
          <a:p>
            <a:pPr lvl="1" eaLnBrk="1" hangingPunct="1">
              <a:defRPr/>
            </a:pPr>
            <a:r>
              <a:rPr lang="pt-BR" b="1" dirty="0" smtClean="0"/>
              <a:t>leia</a:t>
            </a:r>
            <a:r>
              <a:rPr lang="pt-BR" b="1" dirty="0"/>
              <a:t> </a:t>
            </a:r>
            <a:r>
              <a:rPr lang="pt-BR" dirty="0" smtClean="0"/>
              <a:t>(sexo</a:t>
            </a:r>
            <a:r>
              <a:rPr lang="pt-BR" dirty="0"/>
              <a:t>); </a:t>
            </a:r>
            <a:endParaRPr lang="pt-BR" dirty="0" smtClean="0"/>
          </a:p>
          <a:p>
            <a:pPr lvl="1" eaLnBrk="1" hangingPunct="1">
              <a:defRPr/>
            </a:pPr>
            <a:r>
              <a:rPr lang="pt-BR" b="1" dirty="0" smtClean="0"/>
              <a:t>leia</a:t>
            </a:r>
            <a:r>
              <a:rPr lang="pt-BR" b="1" dirty="0"/>
              <a:t> </a:t>
            </a:r>
            <a:r>
              <a:rPr lang="pt-BR" dirty="0" smtClean="0"/>
              <a:t>(salário</a:t>
            </a:r>
            <a:r>
              <a:rPr lang="pt-BR" dirty="0"/>
              <a:t>); </a:t>
            </a:r>
            <a:endParaRPr lang="pt-BR" dirty="0" smtClean="0"/>
          </a:p>
          <a:p>
            <a:pPr lvl="1" eaLnBrk="1" hangingPunct="1">
              <a:defRPr/>
            </a:pPr>
            <a:r>
              <a:rPr lang="pt-BR" b="1" dirty="0" smtClean="0"/>
              <a:t>leia</a:t>
            </a:r>
            <a:r>
              <a:rPr lang="pt-BR" b="1" dirty="0"/>
              <a:t> </a:t>
            </a:r>
            <a:r>
              <a:rPr lang="pt-BR" dirty="0" smtClean="0"/>
              <a:t>(disciplina</a:t>
            </a:r>
            <a:r>
              <a:rPr lang="pt-BR" dirty="0"/>
              <a:t>); </a:t>
            </a:r>
            <a:endParaRPr lang="pt-BR" dirty="0" smtClean="0"/>
          </a:p>
          <a:p>
            <a:pPr lvl="1" eaLnBrk="1" hangingPunct="1">
              <a:defRPr/>
            </a:pPr>
            <a:r>
              <a:rPr lang="pt-BR" b="1" dirty="0" smtClean="0"/>
              <a:t>leia</a:t>
            </a:r>
            <a:r>
              <a:rPr lang="pt-BR" b="1" dirty="0"/>
              <a:t> </a:t>
            </a:r>
            <a:r>
              <a:rPr lang="pt-BR" dirty="0" smtClean="0"/>
              <a:t>(a, b, c); </a:t>
            </a:r>
            <a:endParaRPr lang="pt-BR" dirty="0"/>
          </a:p>
          <a:p>
            <a:pPr eaLnBrk="1" hangingPunct="1">
              <a:defRPr/>
            </a:pPr>
            <a:endParaRPr lang="pt-BR" dirty="0"/>
          </a:p>
        </p:txBody>
      </p:sp>
      <p:sp>
        <p:nvSpPr>
          <p:cNvPr id="35844" name="Espaço Reservado para Rodapé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35845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60DE2D6-AEC9-4492-9861-32A86E8AF013}" type="slidenum">
              <a:rPr lang="es-ES">
                <a:solidFill>
                  <a:schemeClr val="bg1"/>
                </a:solidFill>
              </a:rPr>
              <a:t>22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Texto explicativo em seta para a esquerda 1"/>
          <p:cNvSpPr/>
          <p:nvPr/>
        </p:nvSpPr>
        <p:spPr>
          <a:xfrm>
            <a:off x="2944383" y="2839010"/>
            <a:ext cx="3644153" cy="200361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979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 comando de entrada permite ao usuário fornecer  um valor a uma variável (digitando no teclado, por exemplo).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Comando de Saída de Dados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O </a:t>
            </a:r>
            <a:r>
              <a:rPr lang="pt-BR" dirty="0">
                <a:solidFill>
                  <a:srgbClr val="000099"/>
                </a:solidFill>
              </a:rPr>
              <a:t>comando de saída </a:t>
            </a:r>
            <a:r>
              <a:rPr lang="pt-BR" dirty="0"/>
              <a:t>é responsável pela exibição de variáveis, constantes e/ou expressões. </a:t>
            </a:r>
          </a:p>
          <a:p>
            <a:pPr algn="just" eaLnBrk="1" hangingPunct="1">
              <a:defRPr/>
            </a:pPr>
            <a:r>
              <a:rPr lang="pt-BR" dirty="0" smtClean="0"/>
              <a:t>Sintaxe</a:t>
            </a:r>
            <a:r>
              <a:rPr lang="pt-BR" dirty="0"/>
              <a:t>: 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escreva</a:t>
            </a:r>
            <a:r>
              <a:rPr lang="pt-BR" i="1" dirty="0" smtClean="0">
                <a:solidFill>
                  <a:schemeClr val="bg1">
                    <a:lumMod val="50000"/>
                  </a:schemeClr>
                </a:solidFill>
              </a:rPr>
              <a:t> (&lt;variável, </a:t>
            </a:r>
            <a:r>
              <a:rPr lang="pt-BR" i="1" dirty="0">
                <a:solidFill>
                  <a:schemeClr val="bg1">
                    <a:lumMod val="50000"/>
                  </a:schemeClr>
                </a:solidFill>
              </a:rPr>
              <a:t>constante e/ou expressão&gt;); </a:t>
            </a:r>
          </a:p>
          <a:p>
            <a:pPr eaLnBrk="1" hangingPunct="1">
              <a:defRPr/>
            </a:pPr>
            <a:r>
              <a:rPr lang="pt-BR" dirty="0" smtClean="0"/>
              <a:t>Exemplos</a:t>
            </a:r>
            <a:r>
              <a:rPr lang="pt-BR" dirty="0"/>
              <a:t>: </a:t>
            </a:r>
          </a:p>
          <a:p>
            <a:pPr lvl="1" eaLnBrk="1" hangingPunct="1">
              <a:defRPr/>
            </a:pPr>
            <a:r>
              <a:rPr lang="pt-BR" b="1" dirty="0" smtClean="0"/>
              <a:t>escreva </a:t>
            </a:r>
            <a:r>
              <a:rPr lang="pt-BR" dirty="0" smtClean="0"/>
              <a:t>(num</a:t>
            </a:r>
            <a:r>
              <a:rPr lang="pt-BR" dirty="0"/>
              <a:t>); </a:t>
            </a:r>
            <a:endParaRPr lang="pt-BR" dirty="0" smtClean="0"/>
          </a:p>
          <a:p>
            <a:pPr lvl="1" eaLnBrk="1" hangingPunct="1">
              <a:defRPr/>
            </a:pPr>
            <a:r>
              <a:rPr lang="pt-BR" b="1" dirty="0" smtClean="0"/>
              <a:t>escreva</a:t>
            </a:r>
            <a:r>
              <a:rPr lang="pt-BR" b="1" dirty="0"/>
              <a:t> </a:t>
            </a:r>
            <a:r>
              <a:rPr lang="pt-BR" dirty="0" smtClean="0"/>
              <a:t>(salário</a:t>
            </a:r>
            <a:r>
              <a:rPr lang="pt-BR" dirty="0"/>
              <a:t>); </a:t>
            </a:r>
            <a:endParaRPr lang="pt-BR" dirty="0" smtClean="0"/>
          </a:p>
          <a:p>
            <a:pPr lvl="1" eaLnBrk="1" hangingPunct="1">
              <a:defRPr/>
            </a:pPr>
            <a:r>
              <a:rPr lang="pt-BR" b="1" dirty="0" smtClean="0"/>
              <a:t>escreva</a:t>
            </a:r>
            <a:r>
              <a:rPr lang="pt-BR" b="1" dirty="0"/>
              <a:t> </a:t>
            </a:r>
            <a:r>
              <a:rPr lang="pt-BR" dirty="0" smtClean="0"/>
              <a:t>(disciplina</a:t>
            </a:r>
            <a:r>
              <a:rPr lang="pt-BR" dirty="0"/>
              <a:t>); </a:t>
            </a:r>
            <a:endParaRPr lang="pt-BR" dirty="0" smtClean="0"/>
          </a:p>
          <a:p>
            <a:pPr lvl="1" eaLnBrk="1" hangingPunct="1">
              <a:defRPr/>
            </a:pPr>
            <a:r>
              <a:rPr lang="pt-BR" b="1" dirty="0" smtClean="0"/>
              <a:t>escreva</a:t>
            </a:r>
            <a:r>
              <a:rPr lang="pt-BR" b="1" dirty="0"/>
              <a:t> </a:t>
            </a:r>
            <a:r>
              <a:rPr lang="pt-BR" dirty="0" smtClean="0"/>
              <a:t>(a); </a:t>
            </a:r>
          </a:p>
          <a:p>
            <a:pPr lvl="1" eaLnBrk="1" hangingPunct="1">
              <a:defRPr/>
            </a:pPr>
            <a:r>
              <a:rPr lang="pt-BR" b="1" dirty="0" smtClean="0"/>
              <a:t>escreva</a:t>
            </a:r>
            <a:r>
              <a:rPr lang="pt-BR" b="1" dirty="0"/>
              <a:t> </a:t>
            </a:r>
            <a:r>
              <a:rPr lang="pt-BR" dirty="0" smtClean="0"/>
              <a:t>(b*b </a:t>
            </a:r>
            <a:r>
              <a:rPr lang="pt-BR" dirty="0"/>
              <a:t>+ 2*a*c); </a:t>
            </a:r>
            <a:endParaRPr lang="pt-BR" dirty="0" smtClean="0"/>
          </a:p>
          <a:p>
            <a:pPr lvl="1" eaLnBrk="1" hangingPunct="1">
              <a:defRPr/>
            </a:pPr>
            <a:r>
              <a:rPr lang="pt-BR" b="1" dirty="0" smtClean="0"/>
              <a:t>escreva</a:t>
            </a:r>
            <a:r>
              <a:rPr lang="pt-BR" b="1" dirty="0"/>
              <a:t> </a:t>
            </a:r>
            <a:r>
              <a:rPr lang="pt-BR" dirty="0" smtClean="0"/>
              <a:t>(“</a:t>
            </a:r>
            <a:r>
              <a:rPr lang="pt-BR" dirty="0"/>
              <a:t>Digite o valor do número!”); </a:t>
            </a:r>
            <a:endParaRPr lang="pt-BR" dirty="0" smtClean="0"/>
          </a:p>
          <a:p>
            <a:pPr lvl="1" eaLnBrk="1" hangingPunct="1">
              <a:defRPr/>
            </a:pPr>
            <a:r>
              <a:rPr lang="pt-BR" b="1" dirty="0" smtClean="0"/>
              <a:t>escreva</a:t>
            </a:r>
            <a:r>
              <a:rPr lang="pt-BR" b="1" dirty="0"/>
              <a:t> </a:t>
            </a:r>
            <a:r>
              <a:rPr lang="pt-BR" dirty="0" smtClean="0"/>
              <a:t>(“</a:t>
            </a:r>
            <a:r>
              <a:rPr lang="pt-BR" dirty="0"/>
              <a:t>O nome é: ”, nome); </a:t>
            </a:r>
            <a:endParaRPr lang="pt-BR" dirty="0" smtClean="0"/>
          </a:p>
          <a:p>
            <a:pPr lvl="1" eaLnBrk="1" hangingPunct="1">
              <a:defRPr/>
            </a:pPr>
            <a:r>
              <a:rPr lang="pt-BR" b="1" dirty="0" smtClean="0"/>
              <a:t>escreva</a:t>
            </a:r>
            <a:r>
              <a:rPr lang="pt-BR" b="1" dirty="0"/>
              <a:t> </a:t>
            </a:r>
            <a:r>
              <a:rPr lang="pt-BR" dirty="0" smtClean="0"/>
              <a:t>(“</a:t>
            </a:r>
            <a:r>
              <a:rPr lang="pt-BR" dirty="0"/>
              <a:t>O resultado é ”, rendimento, “ reais de comissão!”); </a:t>
            </a:r>
          </a:p>
        </p:txBody>
      </p:sp>
      <p:sp>
        <p:nvSpPr>
          <p:cNvPr id="36868" name="Espaço Reservado para Rodapé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36869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CD4714B-0171-4A85-9D0B-8E1AFAAC3211}" type="slidenum">
              <a:rPr lang="es-ES">
                <a:solidFill>
                  <a:schemeClr val="bg1"/>
                </a:solidFill>
              </a:rPr>
              <a:t>23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Texto explicativo em seta para a esquerda 5"/>
          <p:cNvSpPr/>
          <p:nvPr/>
        </p:nvSpPr>
        <p:spPr>
          <a:xfrm>
            <a:off x="3754083" y="3059936"/>
            <a:ext cx="3644153" cy="200361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979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 comando de saída permite ao algoritmo exibir algum valor (utilizando o monitor, por exemplo).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Fluxograma</a:t>
            </a:r>
            <a:r>
              <a:rPr lang="pt-BR" dirty="0"/>
              <a:t> </a:t>
            </a:r>
            <a:r>
              <a:rPr lang="pt-BR" dirty="0" smtClean="0"/>
              <a:t>– </a:t>
            </a:r>
            <a:r>
              <a:rPr lang="pt-BR" dirty="0" err="1" smtClean="0"/>
              <a:t>Conv</a:t>
            </a:r>
            <a:r>
              <a:rPr lang="pt-BR" dirty="0" smtClean="0"/>
              <a:t>. de Fahrenheit </a:t>
            </a:r>
            <a:r>
              <a:rPr lang="pt-BR" dirty="0"/>
              <a:t>para Celsius</a:t>
            </a:r>
            <a:endParaRPr lang="pt-BR" dirty="0" smtClean="0"/>
          </a:p>
        </p:txBody>
      </p:sp>
      <p:sp>
        <p:nvSpPr>
          <p:cNvPr id="37891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37892" name="Espaço Reservado para Número de Slide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811D771-1091-4B24-848F-9AAFA62844C3}" type="slidenum">
              <a:rPr lang="es-ES">
                <a:solidFill>
                  <a:schemeClr val="bg1"/>
                </a:solidFill>
              </a:rPr>
              <a:t>24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19058" y="1916113"/>
            <a:ext cx="3857625" cy="424815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defRPr/>
            </a:pPr>
            <a:endParaRPr lang="pt-BR" dirty="0">
              <a:solidFill>
                <a:srgbClr val="92D050"/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6646208" y="2349500"/>
            <a:ext cx="1071563" cy="35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Início</a:t>
            </a:r>
          </a:p>
        </p:txBody>
      </p:sp>
      <p:sp>
        <p:nvSpPr>
          <p:cNvPr id="9" name="Fluxograma: Dados 8"/>
          <p:cNvSpPr/>
          <p:nvPr/>
        </p:nvSpPr>
        <p:spPr>
          <a:xfrm>
            <a:off x="5503208" y="3063875"/>
            <a:ext cx="3357563" cy="357188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Leia(Fahrenheit )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431771" y="3849689"/>
            <a:ext cx="3500437" cy="357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Celsius = (Fahrenheit  - 32) * 5/9</a:t>
            </a:r>
          </a:p>
        </p:txBody>
      </p:sp>
      <p:sp>
        <p:nvSpPr>
          <p:cNvPr id="11" name="Fluxograma: Dados 10"/>
          <p:cNvSpPr/>
          <p:nvPr/>
        </p:nvSpPr>
        <p:spPr>
          <a:xfrm>
            <a:off x="5503208" y="4635500"/>
            <a:ext cx="3357563" cy="357188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Escreva(Celsius )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646208" y="5349875"/>
            <a:ext cx="1071563" cy="3571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Fim</a:t>
            </a:r>
          </a:p>
        </p:txBody>
      </p:sp>
      <p:cxnSp>
        <p:nvCxnSpPr>
          <p:cNvPr id="13" name="Conector de seta reta 12"/>
          <p:cNvCxnSpPr>
            <a:stCxn id="8" idx="2"/>
            <a:endCxn id="9" idx="1"/>
          </p:cNvCxnSpPr>
          <p:nvPr/>
        </p:nvCxnSpPr>
        <p:spPr>
          <a:xfrm rot="5400000">
            <a:off x="7003396" y="2884489"/>
            <a:ext cx="357187" cy="1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9" idx="4"/>
            <a:endCxn id="10" idx="0"/>
          </p:cNvCxnSpPr>
          <p:nvPr/>
        </p:nvCxnSpPr>
        <p:spPr>
          <a:xfrm rot="5400000">
            <a:off x="6967677" y="3634583"/>
            <a:ext cx="428625" cy="1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10" idx="2"/>
            <a:endCxn id="11" idx="1"/>
          </p:cNvCxnSpPr>
          <p:nvPr/>
        </p:nvCxnSpPr>
        <p:spPr>
          <a:xfrm rot="5400000">
            <a:off x="6967677" y="4420395"/>
            <a:ext cx="428625" cy="1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11" idx="4"/>
            <a:endCxn id="12" idx="0"/>
          </p:cNvCxnSpPr>
          <p:nvPr/>
        </p:nvCxnSpPr>
        <p:spPr>
          <a:xfrm rot="5400000">
            <a:off x="7003396" y="5170489"/>
            <a:ext cx="357187" cy="158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903" name="Grupo 6"/>
          <p:cNvGrpSpPr/>
          <p:nvPr/>
        </p:nvGrpSpPr>
        <p:grpSpPr bwMode="auto">
          <a:xfrm>
            <a:off x="714473" y="2089430"/>
            <a:ext cx="2698750" cy="3790950"/>
            <a:chOff x="755576" y="2454518"/>
            <a:chExt cx="2698769" cy="3792570"/>
          </a:xfrm>
        </p:grpSpPr>
        <p:pic>
          <p:nvPicPr>
            <p:cNvPr id="37913" name="Imagem 4" descr="Fahrenheit-to-Celsiu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454518"/>
              <a:ext cx="2698769" cy="257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14" name="Imagem 5" descr="Captura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1205" y="5383476"/>
              <a:ext cx="1785950" cy="863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upo 18"/>
          <p:cNvGrpSpPr/>
          <p:nvPr/>
        </p:nvGrpSpPr>
        <p:grpSpPr bwMode="auto">
          <a:xfrm>
            <a:off x="3591857" y="2927351"/>
            <a:ext cx="2057400" cy="646113"/>
            <a:chOff x="2621123" y="3020846"/>
            <a:chExt cx="2055984" cy="646144"/>
          </a:xfrm>
        </p:grpSpPr>
        <p:sp>
          <p:nvSpPr>
            <p:cNvPr id="20" name="CaixaDeTexto 19"/>
            <p:cNvSpPr txBox="1"/>
            <p:nvPr/>
          </p:nvSpPr>
          <p:spPr>
            <a:xfrm>
              <a:off x="2621123" y="3020846"/>
              <a:ext cx="1576889" cy="6461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pt-BR" dirty="0"/>
                <a:t>Comando de entrada.</a:t>
              </a:r>
            </a:p>
          </p:txBody>
        </p:sp>
        <p:cxnSp>
          <p:nvCxnSpPr>
            <p:cNvPr id="21" name="Conector de seta reta 20"/>
            <p:cNvCxnSpPr>
              <a:stCxn id="20" idx="3"/>
            </p:cNvCxnSpPr>
            <p:nvPr/>
          </p:nvCxnSpPr>
          <p:spPr>
            <a:xfrm>
              <a:off x="4198012" y="3344712"/>
              <a:ext cx="47909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22" name="Grupo 21"/>
          <p:cNvGrpSpPr/>
          <p:nvPr/>
        </p:nvGrpSpPr>
        <p:grpSpPr bwMode="auto">
          <a:xfrm>
            <a:off x="3591857" y="4510088"/>
            <a:ext cx="2057400" cy="647700"/>
            <a:chOff x="2621123" y="3020846"/>
            <a:chExt cx="2055985" cy="646144"/>
          </a:xfrm>
        </p:grpSpPr>
        <p:sp>
          <p:nvSpPr>
            <p:cNvPr id="23" name="CaixaDeTexto 22"/>
            <p:cNvSpPr txBox="1"/>
            <p:nvPr/>
          </p:nvSpPr>
          <p:spPr>
            <a:xfrm>
              <a:off x="2621123" y="3020846"/>
              <a:ext cx="1576890" cy="6461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pt-BR" dirty="0"/>
                <a:t>Comando de saída.</a:t>
              </a:r>
            </a:p>
          </p:txBody>
        </p:sp>
        <p:cxnSp>
          <p:nvCxnSpPr>
            <p:cNvPr id="24" name="Conector de seta reta 23"/>
            <p:cNvCxnSpPr>
              <a:stCxn id="23" idx="3"/>
            </p:cNvCxnSpPr>
            <p:nvPr/>
          </p:nvCxnSpPr>
          <p:spPr>
            <a:xfrm>
              <a:off x="4198013" y="3343918"/>
              <a:ext cx="47909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25" name="Grupo 24"/>
          <p:cNvGrpSpPr/>
          <p:nvPr/>
        </p:nvGrpSpPr>
        <p:grpSpPr bwMode="auto">
          <a:xfrm>
            <a:off x="8960782" y="3719513"/>
            <a:ext cx="2038350" cy="646112"/>
            <a:chOff x="2160340" y="3020846"/>
            <a:chExt cx="2037896" cy="646144"/>
          </a:xfrm>
        </p:grpSpPr>
        <p:sp>
          <p:nvSpPr>
            <p:cNvPr id="26" name="CaixaDeTexto 25"/>
            <p:cNvSpPr txBox="1"/>
            <p:nvPr/>
          </p:nvSpPr>
          <p:spPr>
            <a:xfrm>
              <a:off x="2620612" y="3020846"/>
              <a:ext cx="1577624" cy="64614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pt-BR" dirty="0"/>
                <a:t>Comando de atribuição.</a:t>
              </a:r>
            </a:p>
          </p:txBody>
        </p:sp>
        <p:cxnSp>
          <p:nvCxnSpPr>
            <p:cNvPr id="27" name="Conector de seta reta 26"/>
            <p:cNvCxnSpPr>
              <a:stCxn id="26" idx="1"/>
            </p:cNvCxnSpPr>
            <p:nvPr/>
          </p:nvCxnSpPr>
          <p:spPr>
            <a:xfrm flipH="1">
              <a:off x="2160340" y="3344712"/>
              <a:ext cx="4602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Peseudo-Código – </a:t>
            </a:r>
            <a:r>
              <a:rPr lang="pt-BR" dirty="0" err="1"/>
              <a:t>Conv</a:t>
            </a:r>
            <a:r>
              <a:rPr lang="pt-BR" dirty="0"/>
              <a:t>. de Fahrenheit para Celsius </a:t>
            </a:r>
          </a:p>
        </p:txBody>
      </p:sp>
      <p:sp>
        <p:nvSpPr>
          <p:cNvPr id="38917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38919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EDEBEA7-D213-4586-A9A7-0E556AA311CB}" type="slidenum">
              <a:rPr lang="es-ES">
                <a:solidFill>
                  <a:schemeClr val="bg1"/>
                </a:solidFill>
              </a:rPr>
              <a:t>25</a:t>
            </a:fld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12" name="Grupo 6"/>
          <p:cNvGrpSpPr/>
          <p:nvPr/>
        </p:nvGrpSpPr>
        <p:grpSpPr bwMode="auto">
          <a:xfrm>
            <a:off x="714473" y="2089430"/>
            <a:ext cx="2698750" cy="3790950"/>
            <a:chOff x="755576" y="2454518"/>
            <a:chExt cx="2698769" cy="3792570"/>
          </a:xfrm>
        </p:grpSpPr>
        <p:pic>
          <p:nvPicPr>
            <p:cNvPr id="13" name="Imagem 4" descr="Fahrenheit-to-Celsiu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454518"/>
              <a:ext cx="2698769" cy="257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Imagem 5" descr="Captura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1205" y="5383476"/>
              <a:ext cx="1785950" cy="863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Retângulo 19"/>
          <p:cNvSpPr/>
          <p:nvPr/>
        </p:nvSpPr>
        <p:spPr>
          <a:xfrm>
            <a:off x="5879022" y="2496110"/>
            <a:ext cx="4248150" cy="3289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pt-BR" b="1" dirty="0"/>
              <a:t>Algoritmo </a:t>
            </a:r>
            <a:r>
              <a:rPr lang="pt-BR" dirty="0"/>
              <a:t>Converte_ Graus; 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{</a:t>
            </a:r>
          </a:p>
          <a:p>
            <a:pPr>
              <a:defRPr/>
            </a:pPr>
            <a:r>
              <a:rPr lang="pt-BR" b="1" dirty="0"/>
              <a:t>      real </a:t>
            </a:r>
            <a:r>
              <a:rPr lang="pt-BR" dirty="0"/>
              <a:t>fahrenheit, </a:t>
            </a:r>
            <a:r>
              <a:rPr lang="pt-BR" dirty="0" err="1"/>
              <a:t>celsius</a:t>
            </a:r>
            <a:r>
              <a:rPr lang="pt-BR" dirty="0"/>
              <a:t>;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      </a:t>
            </a:r>
            <a:r>
              <a:rPr lang="pt-BR" b="1" dirty="0"/>
              <a:t>escreva </a:t>
            </a:r>
            <a:r>
              <a:rPr lang="pt-BR" dirty="0"/>
              <a:t>(“Digite a temperatura:”);</a:t>
            </a:r>
          </a:p>
          <a:p>
            <a:pPr>
              <a:defRPr/>
            </a:pPr>
            <a:r>
              <a:rPr lang="pt-BR" b="1" dirty="0"/>
              <a:t>      leia </a:t>
            </a:r>
            <a:r>
              <a:rPr lang="pt-BR" dirty="0"/>
              <a:t>(fahrenheit); 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      </a:t>
            </a:r>
            <a:r>
              <a:rPr lang="pt-BR" dirty="0" err="1"/>
              <a:t>celsius</a:t>
            </a:r>
            <a:r>
              <a:rPr lang="pt-BR" dirty="0"/>
              <a:t> ← (fahrenheit - 32) * 5/9;</a:t>
            </a:r>
          </a:p>
          <a:p>
            <a:pPr>
              <a:defRPr/>
            </a:pPr>
            <a:r>
              <a:rPr lang="pt-BR" b="1" dirty="0"/>
              <a:t>      escreva </a:t>
            </a:r>
            <a:r>
              <a:rPr lang="pt-BR" dirty="0"/>
              <a:t>(“Celsius = ”, </a:t>
            </a:r>
            <a:r>
              <a:rPr lang="pt-BR" dirty="0" err="1"/>
              <a:t>celsius</a:t>
            </a:r>
            <a:r>
              <a:rPr lang="pt-BR" dirty="0"/>
              <a:t>); </a:t>
            </a:r>
          </a:p>
          <a:p>
            <a:pPr>
              <a:defRPr/>
            </a:pPr>
            <a:r>
              <a:rPr lang="pt-BR" dirty="0"/>
              <a:t>} 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9239532" y="2041079"/>
            <a:ext cx="2562504" cy="2038796"/>
            <a:chOff x="8652653" y="1909712"/>
            <a:chExt cx="2917825" cy="2038796"/>
          </a:xfrm>
        </p:grpSpPr>
        <p:cxnSp>
          <p:nvCxnSpPr>
            <p:cNvPr id="4" name="Conector de seta reta 3"/>
            <p:cNvCxnSpPr>
              <a:stCxn id="10" idx="2"/>
            </p:cNvCxnSpPr>
            <p:nvPr/>
          </p:nvCxnSpPr>
          <p:spPr>
            <a:xfrm flipH="1">
              <a:off x="9261863" y="2819478"/>
              <a:ext cx="849584" cy="1129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ângulo 9"/>
            <p:cNvSpPr/>
            <p:nvPr/>
          </p:nvSpPr>
          <p:spPr bwMode="auto">
            <a:xfrm>
              <a:off x="8652653" y="1909712"/>
              <a:ext cx="2917825" cy="9100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dirty="0"/>
                <a:t>O </a:t>
              </a:r>
              <a:r>
                <a:rPr lang="pt-BR" b="1" dirty="0">
                  <a:solidFill>
                    <a:srgbClr val="000099"/>
                  </a:solidFill>
                </a:rPr>
                <a:t>;</a:t>
              </a:r>
              <a:r>
                <a:rPr lang="pt-BR" dirty="0"/>
                <a:t> (ponto-e-vírgula) indica o fim de um comando.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ym typeface="+mn-ea"/>
              </a:rPr>
              <a:t>Peseudo-</a:t>
            </a:r>
            <a:r>
              <a:rPr lang="pt-BR" dirty="0" smtClean="0"/>
              <a:t>Código – </a:t>
            </a:r>
            <a:r>
              <a:rPr lang="pt-BR" dirty="0" err="1"/>
              <a:t>Conv</a:t>
            </a:r>
            <a:r>
              <a:rPr lang="pt-BR" dirty="0"/>
              <a:t>. de Fahrenheit para Celsius </a:t>
            </a:r>
          </a:p>
        </p:txBody>
      </p:sp>
      <p:sp>
        <p:nvSpPr>
          <p:cNvPr id="39972" name="Espaço Reservado para Rodapé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39973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FBF00DB-F73C-4E58-9DB4-6A5F336326A3}" type="slidenum">
              <a:rPr lang="es-ES">
                <a:solidFill>
                  <a:schemeClr val="bg1"/>
                </a:solidFill>
              </a:rPr>
              <a:t>26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880100" y="2492375"/>
            <a:ext cx="4248150" cy="3289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pt-BR" b="1" dirty="0"/>
              <a:t>Algoritmo </a:t>
            </a:r>
            <a:r>
              <a:rPr lang="pt-BR" dirty="0"/>
              <a:t>Converte_ Graus; 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{</a:t>
            </a:r>
          </a:p>
          <a:p>
            <a:pPr>
              <a:defRPr/>
            </a:pPr>
            <a:r>
              <a:rPr lang="pt-BR" b="1" dirty="0"/>
              <a:t>      real </a:t>
            </a:r>
            <a:r>
              <a:rPr lang="pt-BR" dirty="0"/>
              <a:t>fahrenheit, </a:t>
            </a:r>
            <a:r>
              <a:rPr lang="pt-BR" dirty="0" err="1"/>
              <a:t>celsius</a:t>
            </a:r>
            <a:r>
              <a:rPr lang="pt-BR" dirty="0"/>
              <a:t>;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      </a:t>
            </a:r>
            <a:r>
              <a:rPr lang="pt-BR" b="1" dirty="0"/>
              <a:t>escreva </a:t>
            </a:r>
            <a:r>
              <a:rPr lang="pt-BR" dirty="0"/>
              <a:t>(“Digite a temperatura:”);</a:t>
            </a:r>
          </a:p>
          <a:p>
            <a:pPr>
              <a:defRPr/>
            </a:pPr>
            <a:r>
              <a:rPr lang="pt-BR" b="1" dirty="0"/>
              <a:t>      leia </a:t>
            </a:r>
            <a:r>
              <a:rPr lang="pt-BR" dirty="0"/>
              <a:t>(fahrenheit); 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 smtClean="0"/>
              <a:t>      </a:t>
            </a:r>
            <a:r>
              <a:rPr lang="pt-BR" dirty="0" err="1" smtClean="0"/>
              <a:t>celsius</a:t>
            </a:r>
            <a:r>
              <a:rPr lang="pt-BR" dirty="0" smtClean="0"/>
              <a:t> ← (fahrenheit - 32) * 5/9;</a:t>
            </a:r>
          </a:p>
          <a:p>
            <a:pPr>
              <a:defRPr/>
            </a:pPr>
            <a:r>
              <a:rPr lang="pt-BR" b="1" dirty="0" smtClean="0"/>
              <a:t>      escreva </a:t>
            </a:r>
            <a:r>
              <a:rPr lang="pt-BR" dirty="0" smtClean="0"/>
              <a:t>(“Celsius = ”, </a:t>
            </a:r>
            <a:r>
              <a:rPr lang="pt-BR" dirty="0" err="1" smtClean="0"/>
              <a:t>celsius</a:t>
            </a:r>
            <a:r>
              <a:rPr lang="pt-BR" dirty="0" smtClean="0"/>
              <a:t>); </a:t>
            </a:r>
          </a:p>
          <a:p>
            <a:pPr>
              <a:defRPr/>
            </a:pPr>
            <a:r>
              <a:rPr lang="pt-BR" dirty="0" smtClean="0"/>
              <a:t>} 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882" y="3976689"/>
            <a:ext cx="3028950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1538758" y="4184650"/>
            <a:ext cx="25003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chemeClr val="bg1"/>
                </a:solidFill>
              </a:rPr>
              <a:t>Digite a temperatura:</a:t>
            </a:r>
          </a:p>
          <a:p>
            <a:pPr eaLnBrk="1" hangingPunct="1"/>
            <a:r>
              <a:rPr lang="pt-BR" sz="1400" b="1" dirty="0">
                <a:solidFill>
                  <a:schemeClr val="bg1"/>
                </a:solidFill>
              </a:rPr>
              <a:t>95</a:t>
            </a:r>
          </a:p>
          <a:p>
            <a:pPr eaLnBrk="1" hangingPunct="1"/>
            <a:r>
              <a:rPr lang="pt-BR" sz="1400" b="1" dirty="0">
                <a:solidFill>
                  <a:schemeClr val="bg1"/>
                </a:solidFill>
              </a:rPr>
              <a:t>Celsius = 35</a:t>
            </a:r>
          </a:p>
        </p:txBody>
      </p:sp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2203920" y="2192338"/>
          <a:ext cx="142875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063"/>
                <a:gridCol w="928687"/>
              </a:tblGrid>
              <a:tr h="214314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/>
                        <a:t>01</a:t>
                      </a:r>
                      <a:endParaRPr lang="pt-BR" sz="1400" b="0" dirty="0"/>
                    </a:p>
                  </a:txBody>
                  <a:tcPr marL="91439" marR="91439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91439" marR="91439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23828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/>
                        <a:t>02</a:t>
                      </a:r>
                      <a:endParaRPr lang="pt-BR" sz="1400" b="0" dirty="0"/>
                    </a:p>
                  </a:txBody>
                  <a:tcPr marL="91439" marR="9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91439" marR="91439"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/>
                        <a:t>03</a:t>
                      </a:r>
                      <a:endParaRPr lang="pt-BR" sz="1400" b="0" dirty="0"/>
                    </a:p>
                  </a:txBody>
                  <a:tcPr marL="91439" marR="91439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91439" marR="91439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/>
                        <a:t>04</a:t>
                      </a:r>
                      <a:endParaRPr lang="pt-BR" sz="1400" b="0" dirty="0"/>
                    </a:p>
                  </a:txBody>
                  <a:tcPr marL="91439" marR="9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91439" marR="91439"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 smtClean="0"/>
                        <a:t>05</a:t>
                      </a:r>
                      <a:endParaRPr lang="pt-BR" sz="1400" b="0" dirty="0"/>
                    </a:p>
                  </a:txBody>
                  <a:tcPr marL="91439" marR="9143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91439" marR="91439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CaixaDeTexto 11"/>
          <p:cNvSpPr txBox="1">
            <a:spLocks noChangeArrowheads="1"/>
          </p:cNvSpPr>
          <p:nvPr/>
        </p:nvSpPr>
        <p:spPr bwMode="auto">
          <a:xfrm>
            <a:off x="2324571" y="1909764"/>
            <a:ext cx="10937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1400" b="1"/>
              <a:t>MEMÓRIA</a:t>
            </a: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918045" y="2216151"/>
            <a:ext cx="9797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400"/>
              <a:t>fahrenheit</a:t>
            </a:r>
          </a:p>
        </p:txBody>
      </p:sp>
      <p:sp>
        <p:nvSpPr>
          <p:cNvPr id="14" name="CaixaDeTexto 13"/>
          <p:cNvSpPr txBox="1">
            <a:spLocks noChangeArrowheads="1"/>
          </p:cNvSpPr>
          <p:nvPr/>
        </p:nvSpPr>
        <p:spPr bwMode="auto">
          <a:xfrm>
            <a:off x="918045" y="2838451"/>
            <a:ext cx="7328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400"/>
              <a:t>celsius</a:t>
            </a:r>
          </a:p>
        </p:txBody>
      </p:sp>
      <p:cxnSp>
        <p:nvCxnSpPr>
          <p:cNvPr id="15" name="Conector de seta reta 14"/>
          <p:cNvCxnSpPr>
            <a:stCxn id="13" idx="3"/>
          </p:cNvCxnSpPr>
          <p:nvPr/>
        </p:nvCxnSpPr>
        <p:spPr>
          <a:xfrm flipV="1">
            <a:off x="1897800" y="2359027"/>
            <a:ext cx="306121" cy="11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14" idx="3"/>
          </p:cNvCxnSpPr>
          <p:nvPr/>
        </p:nvCxnSpPr>
        <p:spPr>
          <a:xfrm>
            <a:off x="1650938" y="2992339"/>
            <a:ext cx="552983" cy="9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/>
          <p:cNvSpPr txBox="1">
            <a:spLocks noChangeArrowheads="1"/>
          </p:cNvSpPr>
          <p:nvPr/>
        </p:nvSpPr>
        <p:spPr bwMode="auto">
          <a:xfrm>
            <a:off x="2918295" y="2216151"/>
            <a:ext cx="3834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002060"/>
                </a:solidFill>
              </a:rPr>
              <a:t>95</a:t>
            </a:r>
          </a:p>
        </p:txBody>
      </p:sp>
      <p:sp>
        <p:nvSpPr>
          <p:cNvPr id="18" name="CaixaDeTexto 17"/>
          <p:cNvSpPr txBox="1">
            <a:spLocks noChangeArrowheads="1"/>
          </p:cNvSpPr>
          <p:nvPr/>
        </p:nvSpPr>
        <p:spPr bwMode="auto">
          <a:xfrm>
            <a:off x="2918295" y="2838451"/>
            <a:ext cx="3834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002060"/>
                </a:solidFill>
              </a:rPr>
              <a:t>35</a:t>
            </a:r>
          </a:p>
        </p:txBody>
      </p:sp>
      <p:grpSp>
        <p:nvGrpSpPr>
          <p:cNvPr id="28" name="Grupo 27"/>
          <p:cNvGrpSpPr/>
          <p:nvPr/>
        </p:nvGrpSpPr>
        <p:grpSpPr bwMode="auto">
          <a:xfrm>
            <a:off x="5844337" y="5229225"/>
            <a:ext cx="2484437" cy="1214438"/>
            <a:chOff x="3851920" y="5250810"/>
            <a:chExt cx="2484276" cy="1214676"/>
          </a:xfrm>
        </p:grpSpPr>
        <p:sp>
          <p:nvSpPr>
            <p:cNvPr id="3" name="Retângulo 2"/>
            <p:cNvSpPr/>
            <p:nvPr/>
          </p:nvSpPr>
          <p:spPr>
            <a:xfrm>
              <a:off x="3851920" y="5962149"/>
              <a:ext cx="2484276" cy="50333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dirty="0"/>
                <a:t>Cadeira de caracteres</a:t>
              </a:r>
            </a:p>
          </p:txBody>
        </p:sp>
        <p:cxnSp>
          <p:nvCxnSpPr>
            <p:cNvPr id="23" name="Conector angulado 22"/>
            <p:cNvCxnSpPr>
              <a:stCxn id="3" idx="0"/>
            </p:cNvCxnSpPr>
            <p:nvPr/>
          </p:nvCxnSpPr>
          <p:spPr>
            <a:xfrm rot="5400000" flipH="1" flipV="1">
              <a:off x="4986023" y="5359639"/>
              <a:ext cx="711339" cy="493681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grpSp>
        <p:nvGrpSpPr>
          <p:cNvPr id="29" name="Grupo 28"/>
          <p:cNvGrpSpPr/>
          <p:nvPr/>
        </p:nvGrpSpPr>
        <p:grpSpPr bwMode="auto">
          <a:xfrm>
            <a:off x="8645602" y="5251451"/>
            <a:ext cx="1490663" cy="1192213"/>
            <a:chOff x="3851920" y="5272420"/>
            <a:chExt cx="1489667" cy="1193066"/>
          </a:xfrm>
        </p:grpSpPr>
        <p:sp>
          <p:nvSpPr>
            <p:cNvPr id="30" name="Retângulo 29"/>
            <p:cNvSpPr/>
            <p:nvPr/>
          </p:nvSpPr>
          <p:spPr>
            <a:xfrm>
              <a:off x="3851920" y="5961888"/>
              <a:ext cx="1489667" cy="50359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dirty="0"/>
                <a:t>Variável</a:t>
              </a:r>
            </a:p>
          </p:txBody>
        </p:sp>
        <p:cxnSp>
          <p:nvCxnSpPr>
            <p:cNvPr id="31" name="Conector angulado 30"/>
            <p:cNvCxnSpPr>
              <a:stCxn id="30" idx="0"/>
            </p:cNvCxnSpPr>
            <p:nvPr/>
          </p:nvCxnSpPr>
          <p:spPr>
            <a:xfrm rot="16200000" flipV="1">
              <a:off x="3969633" y="5333975"/>
              <a:ext cx="689468" cy="56635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6" name="Retângulo 25"/>
          <p:cNvSpPr/>
          <p:nvPr/>
        </p:nvSpPr>
        <p:spPr>
          <a:xfrm>
            <a:off x="5880100" y="2530707"/>
            <a:ext cx="424815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5878800" y="3078899"/>
            <a:ext cx="424815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32" name="Retângulo 31"/>
          <p:cNvSpPr/>
          <p:nvPr/>
        </p:nvSpPr>
        <p:spPr>
          <a:xfrm>
            <a:off x="5878800" y="3334811"/>
            <a:ext cx="424815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33" name="Retângulo 32"/>
          <p:cNvSpPr/>
          <p:nvPr/>
        </p:nvSpPr>
        <p:spPr>
          <a:xfrm>
            <a:off x="5878800" y="3901278"/>
            <a:ext cx="424815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34" name="Retângulo 33"/>
          <p:cNvSpPr/>
          <p:nvPr/>
        </p:nvSpPr>
        <p:spPr>
          <a:xfrm>
            <a:off x="5878800" y="4181274"/>
            <a:ext cx="424815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35" name="Retângulo 34"/>
          <p:cNvSpPr/>
          <p:nvPr/>
        </p:nvSpPr>
        <p:spPr>
          <a:xfrm>
            <a:off x="5878800" y="4727167"/>
            <a:ext cx="424815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36" name="Retângulo 35"/>
          <p:cNvSpPr/>
          <p:nvPr/>
        </p:nvSpPr>
        <p:spPr>
          <a:xfrm>
            <a:off x="5878800" y="4996529"/>
            <a:ext cx="424815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37" name="Retângulo 36"/>
          <p:cNvSpPr/>
          <p:nvPr/>
        </p:nvSpPr>
        <p:spPr>
          <a:xfrm>
            <a:off x="5878800" y="5276522"/>
            <a:ext cx="424815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18" grpId="0"/>
      <p:bldP spid="26" grpId="0" animBg="1"/>
      <p:bldP spid="26" grpId="1" animBg="1"/>
      <p:bldP spid="27" grpId="0" animBg="1"/>
      <p:bldP spid="2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r>
              <a:rPr lang="pt-BR" dirty="0"/>
              <a:t> - Velocidade Média </a:t>
            </a:r>
          </a:p>
        </p:txBody>
      </p:sp>
      <p:sp>
        <p:nvSpPr>
          <p:cNvPr id="5" name="Retângulo 4"/>
          <p:cNvSpPr/>
          <p:nvPr/>
        </p:nvSpPr>
        <p:spPr>
          <a:xfrm>
            <a:off x="5880100" y="2206625"/>
            <a:ext cx="4978400" cy="36849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pt-BR" b="1" dirty="0"/>
              <a:t>Algoritmo </a:t>
            </a:r>
            <a:r>
              <a:rPr lang="pt-BR" dirty="0" err="1"/>
              <a:t>Velocidade_Média</a:t>
            </a:r>
            <a:r>
              <a:rPr lang="pt-BR" dirty="0"/>
              <a:t>; 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{ </a:t>
            </a:r>
          </a:p>
          <a:p>
            <a:pPr>
              <a:defRPr/>
            </a:pPr>
            <a:r>
              <a:rPr lang="pt-BR" b="1" dirty="0"/>
              <a:t>     real </a:t>
            </a:r>
            <a:r>
              <a:rPr lang="pt-BR" dirty="0"/>
              <a:t>velocidade, tempo, distância;   </a:t>
            </a:r>
          </a:p>
          <a:p>
            <a:pPr>
              <a:defRPr/>
            </a:pPr>
            <a:endParaRPr lang="pt-BR" b="1" dirty="0"/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(“Digite a distância:”);</a:t>
            </a:r>
          </a:p>
          <a:p>
            <a:pPr>
              <a:defRPr/>
            </a:pPr>
            <a:r>
              <a:rPr lang="pt-BR" b="1" dirty="0"/>
              <a:t>     leia </a:t>
            </a:r>
            <a:r>
              <a:rPr lang="pt-BR" dirty="0"/>
              <a:t>(distância);</a:t>
            </a:r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(“Digite o tempo:”);</a:t>
            </a:r>
          </a:p>
          <a:p>
            <a:pPr>
              <a:defRPr/>
            </a:pPr>
            <a:r>
              <a:rPr lang="pt-BR" b="1" dirty="0"/>
              <a:t>     leia </a:t>
            </a:r>
            <a:r>
              <a:rPr lang="pt-BR" dirty="0"/>
              <a:t>(tempo);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     velocidade ← distância / tempo; </a:t>
            </a:r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(“Velocidade Média= </a:t>
            </a:r>
            <a:r>
              <a:rPr lang="pt-BR" dirty="0" smtClean="0"/>
              <a:t>”, velocidade</a:t>
            </a:r>
            <a:r>
              <a:rPr lang="pt-BR" dirty="0"/>
              <a:t>);</a:t>
            </a:r>
          </a:p>
          <a:p>
            <a:pPr>
              <a:defRPr/>
            </a:pPr>
            <a:r>
              <a:rPr lang="pt-BR" dirty="0"/>
              <a:t>} </a:t>
            </a:r>
          </a:p>
        </p:txBody>
      </p:sp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3" y="2706090"/>
            <a:ext cx="3559175" cy="179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89422" y="4869160"/>
            <a:ext cx="3832075" cy="677878"/>
          </a:xfrm>
          <a:prstGeom prst="rect">
            <a:avLst/>
          </a:prstGeom>
          <a:blipFill rotWithShape="1">
            <a:blip r:embed="rId3"/>
            <a:stretch>
              <a:fillRect l="-2544" b="-901"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latin typeface="Arial" charset="0"/>
                <a:cs typeface="Arial" charset="0"/>
              </a:rPr>
              <a:t> </a:t>
            </a:r>
          </a:p>
        </p:txBody>
      </p:sp>
      <p:sp>
        <p:nvSpPr>
          <p:cNvPr id="40967" name="Espaço Reservado para Rodapé 5"/>
          <p:cNvSpPr>
            <a:spLocks noGrp="1"/>
          </p:cNvSpPr>
          <p:nvPr>
            <p:ph type="ftr" sz="quarter" idx="4294967295"/>
          </p:nvPr>
        </p:nvSpPr>
        <p:spPr>
          <a:xfrm>
            <a:off x="1631950" y="6597650"/>
            <a:ext cx="8280400" cy="2159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40968" name="Espaço Reservado para Número de Slide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201D59C-387B-400E-A5EA-83691BB03B77}" type="slidenum">
              <a:rPr lang="es-ES">
                <a:solidFill>
                  <a:schemeClr val="bg1"/>
                </a:solidFill>
              </a:rPr>
              <a:t>27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5880100" y="2211705"/>
            <a:ext cx="4978400" cy="295275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5878800" y="2792835"/>
            <a:ext cx="49788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5878800" y="3080691"/>
            <a:ext cx="49788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1" name="Retângulo 20"/>
          <p:cNvSpPr/>
          <p:nvPr/>
        </p:nvSpPr>
        <p:spPr>
          <a:xfrm>
            <a:off x="5878800" y="3589732"/>
            <a:ext cx="49788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2" name="Retângulo 21"/>
          <p:cNvSpPr/>
          <p:nvPr/>
        </p:nvSpPr>
        <p:spPr>
          <a:xfrm>
            <a:off x="5878800" y="3886452"/>
            <a:ext cx="49788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3" name="Retângulo 22"/>
          <p:cNvSpPr/>
          <p:nvPr/>
        </p:nvSpPr>
        <p:spPr>
          <a:xfrm>
            <a:off x="5878800" y="4184492"/>
            <a:ext cx="49788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5878800" y="4453932"/>
            <a:ext cx="49788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5878800" y="4994693"/>
            <a:ext cx="49788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5878800" y="5264133"/>
            <a:ext cx="49788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5878800" y="5540890"/>
            <a:ext cx="49788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8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r>
              <a:rPr lang="pt-BR" dirty="0"/>
              <a:t> </a:t>
            </a:r>
            <a:r>
              <a:rPr lang="pt-BR" dirty="0" smtClean="0"/>
              <a:t>- </a:t>
            </a:r>
            <a:r>
              <a:rPr lang="pt-BR" dirty="0"/>
              <a:t>Operações sobre Circunferência</a:t>
            </a:r>
            <a:endParaRPr lang="pt-BR" dirty="0" smtClean="0"/>
          </a:p>
        </p:txBody>
      </p:sp>
      <p:sp>
        <p:nvSpPr>
          <p:cNvPr id="5" name="Retângulo 4"/>
          <p:cNvSpPr/>
          <p:nvPr/>
        </p:nvSpPr>
        <p:spPr>
          <a:xfrm>
            <a:off x="5880100" y="2205038"/>
            <a:ext cx="4248150" cy="39608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pt-BR" b="1" dirty="0"/>
              <a:t>Algoritmo </a:t>
            </a:r>
            <a:r>
              <a:rPr lang="pt-BR" dirty="0"/>
              <a:t>Circunferência;</a:t>
            </a:r>
          </a:p>
          <a:p>
            <a:pPr>
              <a:defRPr/>
            </a:pPr>
            <a:r>
              <a:rPr lang="pt-BR" dirty="0"/>
              <a:t>{</a:t>
            </a:r>
          </a:p>
          <a:p>
            <a:pPr>
              <a:defRPr/>
            </a:pPr>
            <a:r>
              <a:rPr lang="pt-BR" b="1" dirty="0"/>
              <a:t>     </a:t>
            </a:r>
            <a:r>
              <a:rPr lang="pt-BR" b="1" dirty="0" err="1"/>
              <a:t>const</a:t>
            </a:r>
            <a:r>
              <a:rPr lang="pt-BR" b="1" dirty="0"/>
              <a:t> </a:t>
            </a:r>
            <a:r>
              <a:rPr lang="pt-BR" dirty="0" err="1"/>
              <a:t>pi</a:t>
            </a:r>
            <a:r>
              <a:rPr lang="pt-BR" dirty="0"/>
              <a:t> = 3,14;</a:t>
            </a:r>
          </a:p>
          <a:p>
            <a:pPr>
              <a:defRPr/>
            </a:pPr>
            <a:r>
              <a:rPr lang="pt-BR" b="1" dirty="0"/>
              <a:t>     real </a:t>
            </a:r>
            <a:r>
              <a:rPr lang="pt-BR" dirty="0"/>
              <a:t>perímetro, área, raio;</a:t>
            </a:r>
          </a:p>
          <a:p>
            <a:pPr>
              <a:defRPr/>
            </a:pPr>
            <a:endParaRPr lang="pt-BR" b="1" dirty="0"/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(“Digite a valor do raio:”); </a:t>
            </a:r>
          </a:p>
          <a:p>
            <a:pPr>
              <a:defRPr/>
            </a:pPr>
            <a:r>
              <a:rPr lang="pt-BR" b="1" dirty="0"/>
              <a:t>     leia </a:t>
            </a:r>
            <a:r>
              <a:rPr lang="pt-BR" dirty="0"/>
              <a:t>(raio); 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     perímetro ← 2*</a:t>
            </a:r>
            <a:r>
              <a:rPr lang="pt-BR" dirty="0" err="1"/>
              <a:t>pi</a:t>
            </a:r>
            <a:r>
              <a:rPr lang="pt-BR" dirty="0"/>
              <a:t>*raio; </a:t>
            </a:r>
          </a:p>
          <a:p>
            <a:pPr>
              <a:defRPr/>
            </a:pPr>
            <a:r>
              <a:rPr lang="pt-BR" dirty="0"/>
              <a:t>     área ← </a:t>
            </a:r>
            <a:r>
              <a:rPr lang="pt-BR" dirty="0" err="1"/>
              <a:t>pi</a:t>
            </a:r>
            <a:r>
              <a:rPr lang="pt-BR" dirty="0"/>
              <a:t>*raio*raio; </a:t>
            </a:r>
          </a:p>
          <a:p>
            <a:pPr>
              <a:defRPr/>
            </a:pPr>
            <a:endParaRPr lang="pt-BR" b="1" dirty="0"/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(“Perímetro = ”, perímetro); </a:t>
            </a:r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(“Área = ”, área); </a:t>
            </a:r>
          </a:p>
          <a:p>
            <a:pPr>
              <a:defRPr/>
            </a:pPr>
            <a:r>
              <a:rPr lang="pt-BR" dirty="0"/>
              <a:t>} </a:t>
            </a:r>
          </a:p>
        </p:txBody>
      </p:sp>
      <p:sp>
        <p:nvSpPr>
          <p:cNvPr id="8" name="CaixaDeTexto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12030" y="4592619"/>
            <a:ext cx="1794530" cy="470000"/>
          </a:xfrm>
          <a:prstGeom prst="rect">
            <a:avLst/>
          </a:prstGeom>
          <a:blipFill rotWithShape="1">
            <a:blip r:embed="rId2"/>
            <a:stretch>
              <a:fillRect l="-5085" t="-7792" b="-29870"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latin typeface="Arial" charset="0"/>
                <a:cs typeface="Arial" charset="0"/>
              </a:rPr>
              <a:t> </a:t>
            </a:r>
          </a:p>
        </p:txBody>
      </p:sp>
      <p:sp>
        <p:nvSpPr>
          <p:cNvPr id="9" name="CaixaDeTexto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79577" y="3872540"/>
            <a:ext cx="2859437" cy="493277"/>
          </a:xfrm>
          <a:prstGeom prst="rect">
            <a:avLst/>
          </a:prstGeom>
          <a:blipFill rotWithShape="1">
            <a:blip r:embed="rId3"/>
            <a:stretch>
              <a:fillRect l="-3412" t="-2469" b="-28395"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latin typeface="Arial" charset="0"/>
                <a:cs typeface="Arial" charset="0"/>
              </a:rPr>
              <a:t> </a:t>
            </a:r>
          </a:p>
        </p:txBody>
      </p:sp>
      <p:sp>
        <p:nvSpPr>
          <p:cNvPr id="10" name="Retângulo 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36674" y="5271592"/>
            <a:ext cx="1345240" cy="461665"/>
          </a:xfrm>
          <a:prstGeom prst="rect">
            <a:avLst/>
          </a:prstGeom>
          <a:blipFill rotWithShape="1">
            <a:blip r:embed="rId4"/>
            <a:stretch>
              <a:fillRect t="-9333" r="-4977" b="-32000"/>
            </a:stretch>
          </a:blipFill>
        </p:spPr>
        <p:txBody>
          <a:bodyPr/>
          <a:lstStyle/>
          <a:p>
            <a:pPr>
              <a:defRPr/>
            </a:pPr>
            <a:r>
              <a:rPr lang="pt-BR">
                <a:noFill/>
                <a:latin typeface="Arial" charset="0"/>
                <a:cs typeface="Arial" charset="0"/>
              </a:rPr>
              <a:t> </a:t>
            </a:r>
          </a:p>
        </p:txBody>
      </p:sp>
      <p:pic>
        <p:nvPicPr>
          <p:cNvPr id="4199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94" y="2205038"/>
            <a:ext cx="15240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1631950" y="6597650"/>
            <a:ext cx="8280400" cy="2159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41994" name="Espaço Reservado para Número de Slide 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59CDA9D-E6A5-400E-BA17-CC273B74A305}" type="slidenum">
              <a:rPr lang="es-ES">
                <a:solidFill>
                  <a:schemeClr val="bg1"/>
                </a:solidFill>
              </a:rPr>
              <a:t>28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878800" y="2213673"/>
            <a:ext cx="4248149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5878800" y="2518369"/>
            <a:ext cx="4248149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5878800" y="2773180"/>
            <a:ext cx="4248149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5878800" y="3071881"/>
            <a:ext cx="4248149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5878800" y="3619295"/>
            <a:ext cx="4248149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5878800" y="3888736"/>
            <a:ext cx="4248149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5878800" y="4436154"/>
            <a:ext cx="4248149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5878800" y="4712909"/>
            <a:ext cx="4248149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5878800" y="5267646"/>
            <a:ext cx="4248149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1" name="Retângulo 20"/>
          <p:cNvSpPr/>
          <p:nvPr/>
        </p:nvSpPr>
        <p:spPr>
          <a:xfrm>
            <a:off x="5878800" y="5544401"/>
            <a:ext cx="4248149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2" name="Retângulo 21"/>
          <p:cNvSpPr/>
          <p:nvPr/>
        </p:nvSpPr>
        <p:spPr>
          <a:xfrm>
            <a:off x="5878800" y="5806527"/>
            <a:ext cx="4248149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bldLvl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Um compilador é um programa que traduz um programa descrito em uma </a:t>
            </a:r>
            <a:r>
              <a:rPr lang="pt-BR" dirty="0" smtClean="0">
                <a:solidFill>
                  <a:srgbClr val="000099"/>
                </a:solidFill>
              </a:rPr>
              <a:t>linguagem de programação (código-fonte) </a:t>
            </a:r>
            <a:r>
              <a:rPr lang="pt-BR" dirty="0" smtClean="0"/>
              <a:t>para um programa equivalente em </a:t>
            </a:r>
            <a:r>
              <a:rPr lang="pt-BR" dirty="0" smtClean="0">
                <a:solidFill>
                  <a:srgbClr val="000099"/>
                </a:solidFill>
              </a:rPr>
              <a:t>linguagem de máquina (código de máquina)</a:t>
            </a:r>
            <a:r>
              <a:rPr lang="pt-BR" dirty="0" smtClean="0"/>
              <a:t>.</a:t>
            </a:r>
          </a:p>
          <a:p>
            <a:pPr eaLnBrk="1" hangingPunct="1"/>
            <a:r>
              <a:rPr lang="pt-BR" dirty="0" smtClean="0"/>
              <a:t>O compilador nos permite escrever algoritmos em uma linguagem de programação que é mais facilmente entendida pelos seres humanos para , em seguida, traduzi-los para a linguagem de máquina que é entendida pelo computador. </a:t>
            </a:r>
          </a:p>
          <a:p>
            <a:pPr eaLnBrk="1" hangingPunct="1"/>
            <a:endParaRPr lang="pt-BR" dirty="0" smtClean="0"/>
          </a:p>
        </p:txBody>
      </p:sp>
      <p:pic>
        <p:nvPicPr>
          <p:cNvPr id="43013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89" y="1846263"/>
            <a:ext cx="1831972" cy="4471987"/>
          </a:xfrm>
        </p:spPr>
      </p:pic>
      <p:sp>
        <p:nvSpPr>
          <p:cNvPr id="43012" name="Espaço Reservado para Rodapé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43014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1CAC33F-4D5D-4CFF-813B-B486242B65C5}" type="slidenum">
              <a:rPr lang="es-ES">
                <a:solidFill>
                  <a:schemeClr val="bg1"/>
                </a:solidFill>
              </a:rPr>
              <a:t>29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430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Compilador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O que é um Algoritmo?</a:t>
            </a:r>
          </a:p>
        </p:txBody>
      </p:sp>
      <p:sp>
        <p:nvSpPr>
          <p:cNvPr id="15367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15368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05A29DF-C6DA-471B-9760-E9778BFD34EC}" type="slidenum">
              <a:rPr lang="es-ES">
                <a:solidFill>
                  <a:schemeClr val="bg1"/>
                </a:solidFill>
              </a:rPr>
              <a:t>3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15363" name="Imagem 4" descr="F21B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77" y="3144284"/>
            <a:ext cx="2552645" cy="21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Imagem 5" descr="manu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778" y="2931030"/>
            <a:ext cx="2471887" cy="233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/>
        </p:nvSpPr>
        <p:spPr>
          <a:xfrm>
            <a:off x="3432810" y="2060575"/>
            <a:ext cx="5727700" cy="1366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b="1" dirty="0"/>
              <a:t>Algoritmo</a:t>
            </a:r>
            <a:r>
              <a:rPr lang="pt-BR" dirty="0"/>
              <a:t>: É uma sequência não ambígua e finita de instruções, cuja a execução, em tempo finito, resolve um problema computacional (SEBESTA, 2003).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145" y="4347210"/>
            <a:ext cx="3009265" cy="1438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A </a:t>
            </a:r>
            <a:r>
              <a:rPr lang="pt-BR" dirty="0" smtClean="0">
                <a:solidFill>
                  <a:srgbClr val="000099"/>
                </a:solidFill>
              </a:rPr>
              <a:t>linguagem de máquina </a:t>
            </a:r>
            <a:r>
              <a:rPr lang="pt-BR" dirty="0" smtClean="0"/>
              <a:t>é a linguagem que o computador compreende e armazena as instruções das ações que deve realizar. É muito difícil de ser compreendida e utilizada pelos seres humanos. </a:t>
            </a:r>
          </a:p>
          <a:p>
            <a:pPr algn="l" eaLnBrk="1" hangingPunct="1"/>
            <a:r>
              <a:rPr lang="pt-BR" dirty="0" smtClean="0"/>
              <a:t>A linguagem de máquina é formada por um conjunto de </a:t>
            </a:r>
            <a:r>
              <a:rPr lang="pt-BR" i="1" dirty="0" smtClean="0">
                <a:solidFill>
                  <a:srgbClr val="000099"/>
                </a:solidFill>
              </a:rPr>
              <a:t>bits</a:t>
            </a:r>
            <a:r>
              <a:rPr lang="pt-BR" i="1" dirty="0" smtClean="0"/>
              <a:t> </a:t>
            </a:r>
            <a:r>
              <a:rPr lang="pt-BR" dirty="0" smtClean="0"/>
              <a:t>(</a:t>
            </a:r>
            <a:r>
              <a:rPr lang="pt-BR" i="1" dirty="0" err="1" smtClean="0"/>
              <a:t>Binary</a:t>
            </a:r>
            <a:r>
              <a:rPr lang="pt-BR" i="1" dirty="0" smtClean="0"/>
              <a:t> </a:t>
            </a:r>
            <a:r>
              <a:rPr lang="pt-BR" i="1" dirty="0" err="1" smtClean="0"/>
              <a:t>Digit</a:t>
            </a:r>
            <a:r>
              <a:rPr lang="pt-BR" i="1" dirty="0" smtClean="0"/>
              <a:t> </a:t>
            </a:r>
            <a:r>
              <a:rPr lang="pt-BR" dirty="0" smtClean="0"/>
              <a:t>ou Dígito Binário), representado graficamente por </a:t>
            </a:r>
            <a:r>
              <a:rPr lang="pt-BR" dirty="0" smtClean="0">
                <a:solidFill>
                  <a:srgbClr val="000099"/>
                </a:solidFill>
              </a:rPr>
              <a:t>0 (zero) </a:t>
            </a:r>
            <a:r>
              <a:rPr lang="pt-BR" dirty="0" smtClean="0"/>
              <a:t>ou </a:t>
            </a:r>
            <a:r>
              <a:rPr lang="pt-BR" dirty="0" smtClean="0">
                <a:solidFill>
                  <a:srgbClr val="000099"/>
                </a:solidFill>
              </a:rPr>
              <a:t>1 (um)</a:t>
            </a:r>
            <a:r>
              <a:rPr lang="pt-BR" dirty="0" smtClean="0"/>
              <a:t>. </a:t>
            </a:r>
          </a:p>
          <a:p>
            <a:pPr algn="l" eaLnBrk="1" hangingPunct="1"/>
            <a:r>
              <a:rPr lang="pt-BR" dirty="0" smtClean="0"/>
              <a:t>Na realidade a linguagem de máquina compreende apenas a </a:t>
            </a:r>
            <a:r>
              <a:rPr lang="pt-BR" dirty="0" smtClean="0">
                <a:solidFill>
                  <a:srgbClr val="000099"/>
                </a:solidFill>
              </a:rPr>
              <a:t>ausência (0)</a:t>
            </a:r>
            <a:r>
              <a:rPr lang="pt-BR" dirty="0" smtClean="0"/>
              <a:t> e a </a:t>
            </a:r>
            <a:r>
              <a:rPr lang="pt-BR" dirty="0" smtClean="0">
                <a:solidFill>
                  <a:srgbClr val="000099"/>
                </a:solidFill>
              </a:rPr>
              <a:t>presença (1)</a:t>
            </a:r>
            <a:r>
              <a:rPr lang="pt-BR" dirty="0" smtClean="0"/>
              <a:t> de energia. </a:t>
            </a:r>
          </a:p>
          <a:p>
            <a:pPr eaLnBrk="1" hangingPunct="1"/>
            <a:endParaRPr lang="pt-BR" dirty="0" smtClean="0"/>
          </a:p>
        </p:txBody>
      </p:sp>
      <p:sp>
        <p:nvSpPr>
          <p:cNvPr id="44037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44038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0C67526-6E0F-4420-A53A-3931821D475F}" type="slidenum">
              <a:rPr lang="es-ES">
                <a:solidFill>
                  <a:schemeClr val="bg1"/>
                </a:solidFill>
              </a:rPr>
              <a:t>30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4403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Compilador - Linguagem de Máquina </a:t>
            </a:r>
          </a:p>
        </p:txBody>
      </p:sp>
      <p:pic>
        <p:nvPicPr>
          <p:cNvPr id="8" name="Imagem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02" y="2263540"/>
            <a:ext cx="3902168" cy="322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Compilador - Linguagem de Programação </a:t>
            </a:r>
          </a:p>
        </p:txBody>
      </p:sp>
      <p:sp>
        <p:nvSpPr>
          <p:cNvPr id="4505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A </a:t>
            </a:r>
            <a:r>
              <a:rPr lang="pt-BR" smtClean="0">
                <a:solidFill>
                  <a:srgbClr val="000099"/>
                </a:solidFill>
              </a:rPr>
              <a:t>linguagem de programação </a:t>
            </a:r>
            <a:r>
              <a:rPr lang="pt-BR" smtClean="0"/>
              <a:t>é uma linguagem mais facilmente compreendida pelos seres humanos, onde algoritmos são escritos com o objetivo de prover programas de computador. </a:t>
            </a:r>
          </a:p>
        </p:txBody>
      </p:sp>
      <p:sp>
        <p:nvSpPr>
          <p:cNvPr id="45061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45062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C7436C9-053F-4C91-BC0D-7625D19D1974}" type="slidenum">
              <a:rPr lang="es-ES">
                <a:solidFill>
                  <a:schemeClr val="bg1"/>
                </a:solidFill>
              </a:rPr>
              <a:t>31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45060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7" y="2486213"/>
            <a:ext cx="55340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Compilador - Compilação</a:t>
            </a:r>
          </a:p>
        </p:txBody>
      </p:sp>
      <p:sp>
        <p:nvSpPr>
          <p:cNvPr id="46090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46091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329CA75-004B-4466-B073-1481BCFA2C76}" type="slidenum">
              <a:rPr lang="es-ES">
                <a:solidFill>
                  <a:schemeClr val="bg1"/>
                </a:solidFill>
              </a:rPr>
              <a:t>32</a:t>
            </a:fld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46086" name="Grupo 18"/>
          <p:cNvGrpSpPr/>
          <p:nvPr/>
        </p:nvGrpSpPr>
        <p:grpSpPr bwMode="auto">
          <a:xfrm>
            <a:off x="1502375" y="2860675"/>
            <a:ext cx="2746896" cy="2370231"/>
            <a:chOff x="428595" y="1571612"/>
            <a:chExt cx="2746372" cy="2370248"/>
          </a:xfrm>
        </p:grpSpPr>
        <p:sp>
          <p:nvSpPr>
            <p:cNvPr id="9" name="Canto dobrado 8"/>
            <p:cNvSpPr/>
            <p:nvPr/>
          </p:nvSpPr>
          <p:spPr>
            <a:xfrm>
              <a:off x="428595" y="2000240"/>
              <a:ext cx="2746372" cy="1941620"/>
            </a:xfrm>
            <a:prstGeom prst="foldedCorner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pt-BR" b="1" u="sng" dirty="0" err="1"/>
                <a:t>if</a:t>
              </a:r>
              <a:r>
                <a:rPr lang="pt-BR" dirty="0"/>
                <a:t> (</a:t>
              </a:r>
              <a:r>
                <a:rPr lang="pt-BR" dirty="0" err="1"/>
                <a:t>fimDeSemana</a:t>
              </a:r>
              <a:r>
                <a:rPr lang="pt-BR" dirty="0"/>
                <a:t>)</a:t>
              </a:r>
              <a:br>
                <a:rPr lang="pt-BR" dirty="0"/>
              </a:br>
              <a:r>
                <a:rPr lang="pt-BR" dirty="0"/>
                <a:t>     </a:t>
              </a:r>
              <a:r>
                <a:rPr lang="pt-BR" b="1" u="sng" dirty="0" err="1"/>
                <a:t>printf</a:t>
              </a:r>
              <a:r>
                <a:rPr lang="pt-BR" dirty="0"/>
                <a:t> (“sair”);</a:t>
              </a:r>
            </a:p>
            <a:p>
              <a:pPr>
                <a:defRPr/>
              </a:pPr>
              <a:r>
                <a:rPr lang="pt-BR" b="1" u="sng" dirty="0" err="1"/>
                <a:t>else</a:t>
              </a:r>
              <a:endParaRPr lang="pt-BR" b="1" u="sng" dirty="0"/>
            </a:p>
            <a:p>
              <a:pPr>
                <a:defRPr/>
              </a:pPr>
              <a:r>
                <a:rPr lang="pt-BR" dirty="0"/>
                <a:t>     </a:t>
              </a:r>
              <a:r>
                <a:rPr lang="pt-BR" b="1" u="sng" dirty="0" err="1"/>
                <a:t>printf</a:t>
              </a:r>
              <a:r>
                <a:rPr lang="pt-BR" dirty="0"/>
                <a:t> (“estudar”);</a:t>
              </a:r>
            </a:p>
          </p:txBody>
        </p:sp>
        <p:sp>
          <p:nvSpPr>
            <p:cNvPr id="46095" name="CaixaDeTexto 13"/>
            <p:cNvSpPr txBox="1">
              <a:spLocks noChangeArrowheads="1"/>
            </p:cNvSpPr>
            <p:nvPr/>
          </p:nvSpPr>
          <p:spPr bwMode="auto">
            <a:xfrm>
              <a:off x="629600" y="1571612"/>
              <a:ext cx="1620649" cy="369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pt-BR" b="1"/>
                <a:t>Código-fonte</a:t>
              </a:r>
            </a:p>
          </p:txBody>
        </p:sp>
      </p:grpSp>
      <p:grpSp>
        <p:nvGrpSpPr>
          <p:cNvPr id="20" name="Grupo 19"/>
          <p:cNvGrpSpPr/>
          <p:nvPr/>
        </p:nvGrpSpPr>
        <p:grpSpPr bwMode="auto">
          <a:xfrm>
            <a:off x="8027033" y="2660167"/>
            <a:ext cx="2746897" cy="2512432"/>
            <a:chOff x="6228184" y="4293096"/>
            <a:chExt cx="2361749" cy="1860808"/>
          </a:xfrm>
        </p:grpSpPr>
        <p:sp>
          <p:nvSpPr>
            <p:cNvPr id="10" name="Canto dobrado 9"/>
            <p:cNvSpPr/>
            <p:nvPr/>
          </p:nvSpPr>
          <p:spPr>
            <a:xfrm>
              <a:off x="6228184" y="4724956"/>
              <a:ext cx="2361749" cy="1428948"/>
            </a:xfrm>
            <a:prstGeom prst="foldedCorner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600" dirty="0"/>
                <a:t>0111 0100   0101 0010</a:t>
              </a:r>
              <a:br>
                <a:rPr lang="pt-BR" sz="1600" dirty="0"/>
              </a:br>
              <a:r>
                <a:rPr lang="pt-BR" sz="1600" dirty="0"/>
                <a:t>1101 0000   0111 1110</a:t>
              </a:r>
              <a:br>
                <a:rPr lang="pt-BR" sz="1600" dirty="0"/>
              </a:br>
              <a:r>
                <a:rPr lang="pt-BR" sz="1600" dirty="0"/>
                <a:t>0111 0100   0101 0010</a:t>
              </a:r>
              <a:br>
                <a:rPr lang="pt-BR" sz="1600" dirty="0"/>
              </a:br>
              <a:r>
                <a:rPr lang="pt-BR" sz="1600" dirty="0"/>
                <a:t>1101 0000   0111 </a:t>
              </a:r>
              <a:r>
                <a:rPr lang="pt-BR" sz="1600" dirty="0" smtClean="0"/>
                <a:t>1110</a:t>
              </a:r>
            </a:p>
            <a:p>
              <a:pPr algn="ctr">
                <a:defRPr/>
              </a:pPr>
              <a:r>
                <a:rPr lang="pt-BR" sz="1600" dirty="0"/>
                <a:t>0111 0100   0101 0010</a:t>
              </a:r>
              <a:br>
                <a:rPr lang="pt-BR" sz="1600" dirty="0"/>
              </a:br>
              <a:r>
                <a:rPr lang="pt-BR" sz="1600" dirty="0"/>
                <a:t>1101 0000   0111 </a:t>
              </a:r>
              <a:r>
                <a:rPr lang="pt-BR" sz="1600" dirty="0" smtClean="0"/>
                <a:t>1110</a:t>
              </a:r>
              <a:endParaRPr lang="pt-BR" sz="1600" dirty="0"/>
            </a:p>
          </p:txBody>
        </p:sp>
        <p:sp>
          <p:nvSpPr>
            <p:cNvPr id="46093" name="CaixaDeTexto 14"/>
            <p:cNvSpPr txBox="1">
              <a:spLocks noChangeArrowheads="1"/>
            </p:cNvSpPr>
            <p:nvPr/>
          </p:nvSpPr>
          <p:spPr bwMode="auto">
            <a:xfrm>
              <a:off x="6433634" y="4293096"/>
              <a:ext cx="1748864" cy="369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pt-BR" b="1"/>
                <a:t>Código-objeto</a:t>
              </a:r>
            </a:p>
          </p:txBody>
        </p:sp>
      </p:grpSp>
      <p:sp>
        <p:nvSpPr>
          <p:cNvPr id="3" name="Seta para a direita 2"/>
          <p:cNvSpPr/>
          <p:nvPr/>
        </p:nvSpPr>
        <p:spPr>
          <a:xfrm>
            <a:off x="4900492" y="3475920"/>
            <a:ext cx="2339788" cy="880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Compilação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Exercício 01</a:t>
            </a:r>
          </a:p>
        </p:txBody>
      </p:sp>
      <p:sp>
        <p:nvSpPr>
          <p:cNvPr id="47107" name="Espaço Reservado para Conteúdo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pt-BR" dirty="0" smtClean="0"/>
              <a:t>Faça um algoritmo em que sejam digitadas as três notas de um aluno e, em seguida, calcule e exiba a média dessas notas.</a:t>
            </a:r>
          </a:p>
        </p:txBody>
      </p:sp>
      <p:sp>
        <p:nvSpPr>
          <p:cNvPr id="47113" name="Espaço Reservado para Rodapé 8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47114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CC742CF-43CB-4C99-8DC1-A354E1517643}" type="slidenum">
              <a:rPr lang="es-ES">
                <a:solidFill>
                  <a:schemeClr val="bg1"/>
                </a:solidFill>
              </a:rPr>
              <a:t>33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880100" y="2259574"/>
            <a:ext cx="4464050" cy="39608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pt-BR" b="1" dirty="0"/>
              <a:t>Algoritmo </a:t>
            </a:r>
            <a:r>
              <a:rPr lang="pt-BR" dirty="0" err="1"/>
              <a:t>Média_notas</a:t>
            </a:r>
            <a:r>
              <a:rPr lang="pt-BR" dirty="0"/>
              <a:t>;</a:t>
            </a:r>
          </a:p>
          <a:p>
            <a:pPr>
              <a:defRPr/>
            </a:pPr>
            <a:r>
              <a:rPr lang="pt-BR" dirty="0"/>
              <a:t>{</a:t>
            </a:r>
          </a:p>
          <a:p>
            <a:pPr>
              <a:defRPr/>
            </a:pPr>
            <a:r>
              <a:rPr lang="pt-BR" b="1" dirty="0"/>
              <a:t>     real </a:t>
            </a:r>
            <a:r>
              <a:rPr lang="pt-BR" dirty="0"/>
              <a:t>n1, n2, n3, média;</a:t>
            </a:r>
          </a:p>
          <a:p>
            <a:pPr>
              <a:defRPr/>
            </a:pPr>
            <a:endParaRPr lang="pt-BR" b="1" dirty="0"/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(“Digite a primeira nota:”);</a:t>
            </a:r>
          </a:p>
          <a:p>
            <a:pPr>
              <a:defRPr/>
            </a:pPr>
            <a:r>
              <a:rPr lang="pt-BR" b="1" dirty="0"/>
              <a:t>     leia </a:t>
            </a:r>
            <a:r>
              <a:rPr lang="pt-BR" dirty="0"/>
              <a:t>(n1);</a:t>
            </a:r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(“Digite a segunda nota:”);</a:t>
            </a:r>
          </a:p>
          <a:p>
            <a:pPr>
              <a:defRPr/>
            </a:pPr>
            <a:r>
              <a:rPr lang="pt-BR" b="1" dirty="0"/>
              <a:t>     leia </a:t>
            </a:r>
            <a:r>
              <a:rPr lang="pt-BR" dirty="0"/>
              <a:t>(n2);</a:t>
            </a:r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(“Digite a terceira nota:”);</a:t>
            </a:r>
          </a:p>
          <a:p>
            <a:pPr>
              <a:defRPr/>
            </a:pPr>
            <a:r>
              <a:rPr lang="pt-BR" b="1" dirty="0"/>
              <a:t>     leia </a:t>
            </a:r>
            <a:r>
              <a:rPr lang="pt-BR" dirty="0"/>
              <a:t>(n3);</a:t>
            </a:r>
          </a:p>
          <a:p>
            <a:pPr>
              <a:defRPr/>
            </a:pPr>
            <a:endParaRPr lang="pt-BR" dirty="0"/>
          </a:p>
          <a:p>
            <a:pPr>
              <a:defRPr/>
            </a:pPr>
            <a:r>
              <a:rPr lang="pt-BR" dirty="0"/>
              <a:t>     média ← (n1 + n2 + n3) / 3;</a:t>
            </a:r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(“Média das notas= ”, média); </a:t>
            </a:r>
            <a:endParaRPr lang="pt-BR" dirty="0" smtClean="0"/>
          </a:p>
          <a:p>
            <a:pPr>
              <a:defRPr/>
            </a:pPr>
            <a:r>
              <a:rPr lang="pt-BR" dirty="0" smtClean="0"/>
              <a:t>} 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528697" y="2580275"/>
            <a:ext cx="2284412" cy="1201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latin typeface="Arial" charset="0"/>
                <a:cs typeface="Arial" charset="0"/>
              </a:rPr>
              <a:t>Entrada de dados</a:t>
            </a:r>
            <a:r>
              <a:rPr lang="pt-BR" dirty="0">
                <a:latin typeface="Arial" charset="0"/>
                <a:cs typeface="Arial" charset="0"/>
              </a:rPr>
              <a:t>: </a:t>
            </a:r>
          </a:p>
          <a:p>
            <a:pPr marL="262255" indent="-174625" defTabSz="-635">
              <a:buFont typeface="Arial" charset="0"/>
              <a:buChar char="•"/>
              <a:tabLst>
                <a:tab pos="261620" algn="l"/>
              </a:tabLst>
              <a:defRPr/>
            </a:pPr>
            <a:r>
              <a:rPr lang="pt-BR" dirty="0">
                <a:latin typeface="Arial" charset="0"/>
                <a:cs typeface="Arial" charset="0"/>
              </a:rPr>
              <a:t>Primeira nota: </a:t>
            </a:r>
            <a:r>
              <a:rPr lang="pt-BR" b="1" dirty="0">
                <a:latin typeface="Arial" charset="0"/>
                <a:cs typeface="Arial" charset="0"/>
              </a:rPr>
              <a:t>n1</a:t>
            </a:r>
          </a:p>
          <a:p>
            <a:pPr marL="262255" indent="-174625" defTabSz="-635">
              <a:buFont typeface="Arial" charset="0"/>
              <a:buChar char="•"/>
              <a:tabLst>
                <a:tab pos="261620" algn="l"/>
              </a:tabLst>
              <a:defRPr/>
            </a:pPr>
            <a:r>
              <a:rPr lang="pt-BR" dirty="0">
                <a:latin typeface="Arial" charset="0"/>
                <a:cs typeface="Arial" charset="0"/>
              </a:rPr>
              <a:t>Segunda nota: </a:t>
            </a:r>
            <a:r>
              <a:rPr lang="pt-BR" b="1" dirty="0">
                <a:latin typeface="Arial" charset="0"/>
                <a:cs typeface="Arial" charset="0"/>
              </a:rPr>
              <a:t>n2</a:t>
            </a:r>
          </a:p>
          <a:p>
            <a:pPr marL="262255" indent="-174625" defTabSz="-635">
              <a:buFont typeface="Arial" charset="0"/>
              <a:buChar char="•"/>
              <a:tabLst>
                <a:tab pos="261620" algn="l"/>
              </a:tabLst>
              <a:defRPr/>
            </a:pPr>
            <a:r>
              <a:rPr lang="pt-BR" dirty="0">
                <a:latin typeface="Arial" charset="0"/>
                <a:cs typeface="Arial" charset="0"/>
              </a:rPr>
              <a:t>Terceira nota: </a:t>
            </a:r>
            <a:r>
              <a:rPr lang="pt-BR" b="1" dirty="0">
                <a:latin typeface="Arial" charset="0"/>
                <a:cs typeface="Arial" charset="0"/>
              </a:rPr>
              <a:t>n3 </a:t>
            </a:r>
            <a:endParaRPr lang="pt-BR" dirty="0">
              <a:latin typeface="Arial" charset="0"/>
              <a:cs typeface="Arial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525410" y="4168210"/>
            <a:ext cx="2938462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b="1" dirty="0">
                <a:latin typeface="Arial" charset="0"/>
                <a:cs typeface="Arial" charset="0"/>
              </a:rPr>
              <a:t>Saída de dados</a:t>
            </a:r>
            <a:r>
              <a:rPr lang="pt-BR" dirty="0">
                <a:latin typeface="Arial" charset="0"/>
                <a:cs typeface="Arial" charset="0"/>
              </a:rPr>
              <a:t>: </a:t>
            </a:r>
          </a:p>
          <a:p>
            <a:pPr marL="262255" indent="-174625" defTabSz="-635">
              <a:buFont typeface="Arial" charset="0"/>
              <a:buChar char="•"/>
              <a:tabLst>
                <a:tab pos="261620" algn="l"/>
              </a:tabLst>
              <a:defRPr/>
            </a:pPr>
            <a:r>
              <a:rPr lang="pt-BR" dirty="0">
                <a:latin typeface="Arial" charset="0"/>
                <a:cs typeface="Arial" charset="0"/>
              </a:rPr>
              <a:t>Média das notas: </a:t>
            </a:r>
            <a:r>
              <a:rPr lang="pt-BR" b="1" dirty="0">
                <a:latin typeface="Arial" charset="0"/>
                <a:cs typeface="Arial" charset="0"/>
              </a:rPr>
              <a:t>média</a:t>
            </a:r>
            <a:endParaRPr lang="pt-BR" dirty="0">
              <a:latin typeface="Arial" charset="0"/>
              <a:cs typeface="Arial" charset="0"/>
            </a:endParaRPr>
          </a:p>
        </p:txBody>
      </p:sp>
      <p:sp>
        <p:nvSpPr>
          <p:cNvPr id="11" name="CaixaDeTexto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93145" y="5103981"/>
            <a:ext cx="4051109" cy="61991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x-none" altLang="pt-BR">
              <a:noFill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Exercício 02 </a:t>
            </a:r>
          </a:p>
        </p:txBody>
      </p:sp>
      <p:sp>
        <p:nvSpPr>
          <p:cNvPr id="4813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smtClean="0"/>
              <a:t>Dados os coeficientes </a:t>
            </a:r>
            <a:r>
              <a:rPr lang="pt-BR" b="1" smtClean="0"/>
              <a:t>a</a:t>
            </a:r>
            <a:r>
              <a:rPr lang="pt-BR" smtClean="0"/>
              <a:t>, </a:t>
            </a:r>
            <a:r>
              <a:rPr lang="pt-BR" b="1" smtClean="0"/>
              <a:t>b </a:t>
            </a:r>
            <a:r>
              <a:rPr lang="pt-BR" smtClean="0"/>
              <a:t>e </a:t>
            </a:r>
            <a:r>
              <a:rPr lang="pt-BR" b="1" smtClean="0"/>
              <a:t>c</a:t>
            </a:r>
            <a:r>
              <a:rPr lang="pt-BR" smtClean="0"/>
              <a:t> de uma equação de segundo grau (</a:t>
            </a:r>
            <a:r>
              <a:rPr lang="pt-BR" b="1" smtClean="0"/>
              <a:t>ax</a:t>
            </a:r>
            <a:r>
              <a:rPr lang="pt-BR" b="1" baseline="30000" smtClean="0"/>
              <a:t>2</a:t>
            </a:r>
            <a:r>
              <a:rPr lang="pt-BR" b="1" smtClean="0"/>
              <a:t> + bx + c = 0</a:t>
            </a:r>
            <a:r>
              <a:rPr lang="pt-BR" smtClean="0"/>
              <a:t>), exibir as raízes da equação. </a:t>
            </a:r>
          </a:p>
          <a:p>
            <a:pPr eaLnBrk="1" hangingPunct="1"/>
            <a:endParaRPr lang="pt-BR" smtClean="0"/>
          </a:p>
        </p:txBody>
      </p:sp>
      <p:sp>
        <p:nvSpPr>
          <p:cNvPr id="48135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48136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3129E42-B7CD-44A2-9292-BFE58DB0E43C}" type="slidenum">
              <a:rPr lang="es-ES">
                <a:solidFill>
                  <a:schemeClr val="bg1"/>
                </a:solidFill>
              </a:rPr>
              <a:t>34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518122" y="2574553"/>
            <a:ext cx="2286000" cy="12017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b="1" dirty="0">
                <a:latin typeface="Arial" charset="0"/>
                <a:cs typeface="Arial" charset="0"/>
              </a:rPr>
              <a:t>Entrada de dados</a:t>
            </a:r>
            <a:r>
              <a:rPr lang="pt-BR" dirty="0">
                <a:latin typeface="Arial" charset="0"/>
                <a:cs typeface="Arial" charset="0"/>
              </a:rPr>
              <a:t>:</a:t>
            </a: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Coeficiente A: </a:t>
            </a:r>
            <a:r>
              <a:rPr lang="pt-BR" b="1" dirty="0">
                <a:latin typeface="Arial" charset="0"/>
                <a:cs typeface="Arial" charset="0"/>
              </a:rPr>
              <a:t>a</a:t>
            </a: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Coeficiente B: </a:t>
            </a:r>
            <a:r>
              <a:rPr lang="pt-BR" b="1" dirty="0">
                <a:latin typeface="Arial" charset="0"/>
                <a:cs typeface="Arial" charset="0"/>
              </a:rPr>
              <a:t>b</a:t>
            </a: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Coeficiente C: </a:t>
            </a:r>
            <a:r>
              <a:rPr lang="pt-BR" b="1" dirty="0">
                <a:latin typeface="Arial" charset="0"/>
                <a:cs typeface="Arial" charset="0"/>
              </a:rPr>
              <a:t>c </a:t>
            </a:r>
            <a:endParaRPr lang="pt-BR" dirty="0">
              <a:latin typeface="Arial" charset="0"/>
              <a:cs typeface="Arial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518122" y="3884242"/>
            <a:ext cx="207010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b="1" dirty="0">
                <a:latin typeface="Arial" charset="0"/>
                <a:cs typeface="Arial" charset="0"/>
              </a:rPr>
              <a:t>Saída de dados</a:t>
            </a:r>
            <a:r>
              <a:rPr lang="pt-BR" dirty="0">
                <a:latin typeface="Arial" charset="0"/>
                <a:cs typeface="Arial" charset="0"/>
              </a:rPr>
              <a:t>: </a:t>
            </a: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Raiz X’: </a:t>
            </a:r>
            <a:r>
              <a:rPr lang="pt-BR" b="1" dirty="0">
                <a:latin typeface="Arial" charset="0"/>
                <a:cs typeface="Arial" charset="0"/>
              </a:rPr>
              <a:t>x1 </a:t>
            </a:r>
          </a:p>
          <a:p>
            <a:pPr marL="262255" indent="-174625">
              <a:buFont typeface="Arial" charset="0"/>
              <a:buChar char="•"/>
              <a:defRPr/>
            </a:pPr>
            <a:r>
              <a:rPr lang="pt-BR" dirty="0">
                <a:latin typeface="Arial" charset="0"/>
                <a:cs typeface="Arial" charset="0"/>
              </a:rPr>
              <a:t>Raiz X’’: </a:t>
            </a:r>
            <a:r>
              <a:rPr lang="pt-BR" b="1" dirty="0">
                <a:latin typeface="Arial" charset="0"/>
                <a:cs typeface="Arial" charset="0"/>
              </a:rPr>
              <a:t>x2 </a:t>
            </a:r>
          </a:p>
        </p:txBody>
      </p:sp>
      <p:grpSp>
        <p:nvGrpSpPr>
          <p:cNvPr id="6" name="Grupo 5"/>
          <p:cNvGrpSpPr/>
          <p:nvPr/>
        </p:nvGrpSpPr>
        <p:grpSpPr bwMode="auto">
          <a:xfrm>
            <a:off x="1799951" y="5079628"/>
            <a:ext cx="1577975" cy="1023938"/>
            <a:chOff x="1338205" y="5429712"/>
            <a:chExt cx="1577611" cy="1023624"/>
          </a:xfrm>
        </p:grpSpPr>
        <p:sp>
          <p:nvSpPr>
            <p:cNvPr id="3" name="CaixaDeTexto 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338205" y="5777382"/>
              <a:ext cx="1549720" cy="67595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pt-BR">
                  <a:noFill/>
                  <a:latin typeface="Arial" charset="0"/>
                  <a:cs typeface="Arial" charset="0"/>
                </a:rPr>
                <a:t> </a:t>
              </a:r>
            </a:p>
          </p:txBody>
        </p:sp>
        <p:sp>
          <p:nvSpPr>
            <p:cNvPr id="4" name="Retângulo 3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338205" y="5429712"/>
              <a:ext cx="1577611" cy="375552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pt-BR">
                  <a:noFill/>
                  <a:latin typeface="Arial" charset="0"/>
                  <a:cs typeface="Arial" charset="0"/>
                </a:rPr>
                <a:t> </a:t>
              </a:r>
            </a:p>
          </p:txBody>
        </p:sp>
      </p:grpSp>
      <p:sp>
        <p:nvSpPr>
          <p:cNvPr id="12" name="Retângulo 11"/>
          <p:cNvSpPr/>
          <p:nvPr/>
        </p:nvSpPr>
        <p:spPr>
          <a:xfrm>
            <a:off x="5880100" y="2263777"/>
            <a:ext cx="4464050" cy="3960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pt-BR" b="1" dirty="0"/>
              <a:t>Algoritmo </a:t>
            </a:r>
            <a:r>
              <a:rPr lang="pt-BR" dirty="0"/>
              <a:t>Equação_2grau;</a:t>
            </a:r>
          </a:p>
          <a:p>
            <a:pPr>
              <a:defRPr/>
            </a:pPr>
            <a:r>
              <a:rPr lang="pt-BR" dirty="0"/>
              <a:t>{</a:t>
            </a:r>
          </a:p>
          <a:p>
            <a:pPr>
              <a:defRPr/>
            </a:pPr>
            <a:r>
              <a:rPr lang="pt-BR" b="1" dirty="0"/>
              <a:t>     real </a:t>
            </a:r>
            <a:r>
              <a:rPr lang="pt-BR" dirty="0"/>
              <a:t>a, b, c, x1, x2, delta;</a:t>
            </a:r>
            <a:endParaRPr lang="pt-BR" b="1" dirty="0"/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(“Digite o coeficiente A:”);</a:t>
            </a:r>
          </a:p>
          <a:p>
            <a:pPr>
              <a:defRPr/>
            </a:pPr>
            <a:r>
              <a:rPr lang="pt-BR" b="1" dirty="0"/>
              <a:t>     leia </a:t>
            </a:r>
            <a:r>
              <a:rPr lang="pt-BR" dirty="0"/>
              <a:t>(a);</a:t>
            </a:r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(“Digite o coeficiente B:”);</a:t>
            </a:r>
          </a:p>
          <a:p>
            <a:pPr>
              <a:defRPr/>
            </a:pPr>
            <a:r>
              <a:rPr lang="pt-BR" b="1" dirty="0"/>
              <a:t>     leia </a:t>
            </a:r>
            <a:r>
              <a:rPr lang="pt-BR" dirty="0"/>
              <a:t>(b);</a:t>
            </a:r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(“Digite o coeficientes C”);</a:t>
            </a:r>
          </a:p>
          <a:p>
            <a:pPr>
              <a:defRPr/>
            </a:pPr>
            <a:r>
              <a:rPr lang="pt-BR" b="1" dirty="0"/>
              <a:t>     leia </a:t>
            </a:r>
            <a:r>
              <a:rPr lang="pt-BR" dirty="0"/>
              <a:t>(c);</a:t>
            </a:r>
          </a:p>
          <a:p>
            <a:pPr>
              <a:defRPr/>
            </a:pPr>
            <a:r>
              <a:rPr lang="pt-BR" dirty="0"/>
              <a:t>     delta ← b*b – 4*a*c;</a:t>
            </a:r>
          </a:p>
          <a:p>
            <a:pPr>
              <a:defRPr/>
            </a:pPr>
            <a:r>
              <a:rPr lang="pt-BR" dirty="0"/>
              <a:t>     x1 = ( -b + </a:t>
            </a:r>
            <a:r>
              <a:rPr lang="pt-BR" b="1" dirty="0"/>
              <a:t>raiz</a:t>
            </a:r>
            <a:r>
              <a:rPr lang="pt-BR" dirty="0"/>
              <a:t> (delta) )/2; </a:t>
            </a:r>
          </a:p>
          <a:p>
            <a:pPr>
              <a:defRPr/>
            </a:pPr>
            <a:r>
              <a:rPr lang="pt-BR" dirty="0"/>
              <a:t>     x2 = ( -b - </a:t>
            </a:r>
            <a:r>
              <a:rPr lang="pt-BR" b="1" dirty="0"/>
              <a:t>raiz</a:t>
            </a:r>
            <a:r>
              <a:rPr lang="pt-BR" dirty="0"/>
              <a:t> (delta) )/2;</a:t>
            </a:r>
          </a:p>
          <a:p>
            <a:pPr>
              <a:defRPr/>
            </a:pPr>
            <a:r>
              <a:rPr lang="pt-BR" b="1" dirty="0"/>
              <a:t>     escreva </a:t>
            </a:r>
            <a:r>
              <a:rPr lang="pt-BR" dirty="0"/>
              <a:t>(“X’ = ”, x1, “ X’’ = ”, x2);</a:t>
            </a:r>
          </a:p>
          <a:p>
            <a:pPr>
              <a:defRPr/>
            </a:pPr>
            <a:r>
              <a:rPr lang="pt-BR" dirty="0"/>
              <a:t>} 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Algoritmos - Fritar um Ovo </a:t>
            </a:r>
          </a:p>
        </p:txBody>
      </p:sp>
      <p:sp>
        <p:nvSpPr>
          <p:cNvPr id="1638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pt-BR" dirty="0" smtClean="0"/>
              <a:t>Pegar frigideira, ovo, óleo e sal; </a:t>
            </a:r>
          </a:p>
          <a:p>
            <a:pPr marL="457200" indent="-457200">
              <a:buFontTx/>
              <a:buAutoNum type="arabicPeriod"/>
            </a:pPr>
            <a:r>
              <a:rPr lang="pt-BR" dirty="0" smtClean="0"/>
              <a:t>Colocar óleo na frigideira; </a:t>
            </a:r>
          </a:p>
          <a:p>
            <a:pPr marL="457200" indent="-457200">
              <a:buFontTx/>
              <a:buAutoNum type="arabicPeriod"/>
            </a:pPr>
            <a:r>
              <a:rPr lang="pt-BR" dirty="0" smtClean="0"/>
              <a:t>Acender o fogo; </a:t>
            </a:r>
          </a:p>
          <a:p>
            <a:pPr marL="457200" indent="-457200">
              <a:buFontTx/>
              <a:buAutoNum type="arabicPeriod"/>
            </a:pPr>
            <a:r>
              <a:rPr lang="pt-BR" dirty="0" smtClean="0"/>
              <a:t>Colocar a frigideira no fogo; </a:t>
            </a:r>
          </a:p>
          <a:p>
            <a:pPr marL="457200" indent="-457200">
              <a:buFontTx/>
              <a:buAutoNum type="arabicPeriod"/>
            </a:pPr>
            <a:r>
              <a:rPr lang="pt-BR" dirty="0" smtClean="0"/>
              <a:t>Esperar o óleo esquentar; </a:t>
            </a:r>
          </a:p>
          <a:p>
            <a:pPr marL="457200" indent="-457200">
              <a:buFontTx/>
              <a:buAutoNum type="arabicPeriod"/>
            </a:pPr>
            <a:r>
              <a:rPr lang="pt-BR" dirty="0" smtClean="0"/>
              <a:t>Colocar o ovo na frigideira; </a:t>
            </a:r>
          </a:p>
          <a:p>
            <a:pPr marL="457200" indent="-457200">
              <a:buFontTx/>
              <a:buAutoNum type="arabicPeriod"/>
            </a:pPr>
            <a:r>
              <a:rPr lang="pt-BR" dirty="0" smtClean="0"/>
              <a:t>Retirar o ovo quando pronto. </a:t>
            </a:r>
          </a:p>
          <a:p>
            <a:pPr marL="457200" indent="-457200">
              <a:buNone/>
            </a:pPr>
            <a:endParaRPr lang="pt-BR" dirty="0" smtClean="0"/>
          </a:p>
        </p:txBody>
      </p:sp>
      <p:sp>
        <p:nvSpPr>
          <p:cNvPr id="16388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16390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103060F-EF2C-4267-8FD7-BB32AD7394DA}" type="slidenum">
              <a:rPr lang="es-ES">
                <a:solidFill>
                  <a:schemeClr val="bg1"/>
                </a:solidFill>
              </a:rPr>
              <a:t>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7282" y="1862829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79200" y="2300979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79200" y="2767704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79200" y="3205857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79200" y="3658513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79200" y="4111164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79200" y="4563815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" name="Texto explicativo em seta para a esquerda 1"/>
          <p:cNvSpPr/>
          <p:nvPr/>
        </p:nvSpPr>
        <p:spPr>
          <a:xfrm>
            <a:off x="6346209" y="2767704"/>
            <a:ext cx="2379125" cy="119054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70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dirty="0" err="1" smtClean="0"/>
              <a:t>Seqüência</a:t>
            </a:r>
            <a:r>
              <a:rPr lang="pt-BR" dirty="0" smtClean="0"/>
              <a:t> </a:t>
            </a:r>
            <a:r>
              <a:rPr lang="pt-BR" dirty="0"/>
              <a:t>de instruções.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Algoritmos - Trocar Lâmpadas </a:t>
            </a:r>
          </a:p>
        </p:txBody>
      </p:sp>
      <p:sp>
        <p:nvSpPr>
          <p:cNvPr id="1741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Tx/>
              <a:buAutoNum type="arabicPeriod"/>
            </a:pPr>
            <a:r>
              <a:rPr lang="pt-BR" b="1" dirty="0" smtClean="0"/>
              <a:t>Se </a:t>
            </a:r>
            <a:r>
              <a:rPr lang="pt-BR" dirty="0" smtClean="0"/>
              <a:t>(lâmpada estiver alta) </a:t>
            </a:r>
            <a:br>
              <a:rPr lang="pt-BR" dirty="0" smtClean="0"/>
            </a:br>
            <a:r>
              <a:rPr lang="pt-BR" dirty="0" smtClean="0"/>
              <a:t>	pegar escada; </a:t>
            </a:r>
          </a:p>
          <a:p>
            <a:pPr marL="457200" indent="-457200" algn="l">
              <a:buFontTx/>
              <a:buAutoNum type="arabicPeriod"/>
            </a:pPr>
            <a:r>
              <a:rPr lang="pt-BR" dirty="0" smtClean="0"/>
              <a:t>Pegar lâmpada nova; </a:t>
            </a:r>
          </a:p>
          <a:p>
            <a:pPr marL="457200" indent="-457200" algn="l">
              <a:buFontTx/>
              <a:buAutoNum type="arabicPeriod"/>
            </a:pPr>
            <a:r>
              <a:rPr lang="pt-BR" b="1" dirty="0" smtClean="0"/>
              <a:t>Se </a:t>
            </a:r>
            <a:r>
              <a:rPr lang="pt-BR" dirty="0" smtClean="0"/>
              <a:t>(lâmpada estiver quente) </a:t>
            </a:r>
            <a:br>
              <a:rPr lang="pt-BR" dirty="0" smtClean="0"/>
            </a:br>
            <a:r>
              <a:rPr lang="pt-BR" dirty="0" smtClean="0"/>
              <a:t>	pegar pano; </a:t>
            </a:r>
          </a:p>
          <a:p>
            <a:pPr marL="457200" indent="-457200" algn="l">
              <a:buFontTx/>
              <a:buAutoNum type="arabicPeriod"/>
            </a:pPr>
            <a:r>
              <a:rPr lang="pt-BR" dirty="0" smtClean="0"/>
              <a:t>Tirar lâmpada queimada; </a:t>
            </a:r>
          </a:p>
          <a:p>
            <a:pPr marL="457200" indent="-457200" algn="l">
              <a:buFontTx/>
              <a:buAutoNum type="arabicPeriod"/>
            </a:pPr>
            <a:r>
              <a:rPr lang="pt-BR" dirty="0" smtClean="0"/>
              <a:t>Colocar lâmpada nova. </a:t>
            </a:r>
          </a:p>
          <a:p>
            <a:pPr marL="457200" indent="-457200"/>
            <a:endParaRPr lang="pt-BR" dirty="0" smtClean="0"/>
          </a:p>
        </p:txBody>
      </p:sp>
      <p:sp>
        <p:nvSpPr>
          <p:cNvPr id="17412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17414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242B317-DCE4-4A6F-8FCF-BB46BF322B88}" type="slidenum">
              <a:rPr lang="es-ES">
                <a:solidFill>
                  <a:schemeClr val="bg1"/>
                </a:solidFill>
              </a:rPr>
              <a:t>5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7282" y="1882827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79200" y="2155877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79200" y="2590852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79200" y="3060755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79200" y="3348311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79200" y="3781912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79200" y="4234563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7" name="Texto explicativo em seta para a esquerda 16"/>
          <p:cNvSpPr/>
          <p:nvPr/>
        </p:nvSpPr>
        <p:spPr>
          <a:xfrm>
            <a:off x="5491186" y="2630759"/>
            <a:ext cx="2379125" cy="119054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70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dirty="0"/>
              <a:t>Instruções de seleção </a:t>
            </a:r>
            <a:r>
              <a:rPr lang="pt-BR" i="1" u="sng" dirty="0"/>
              <a:t>se</a:t>
            </a:r>
            <a:r>
              <a:rPr lang="pt-B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Algoritmos - Fazer um Bolo </a:t>
            </a:r>
          </a:p>
        </p:txBody>
      </p:sp>
      <p:sp>
        <p:nvSpPr>
          <p:cNvPr id="1331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Tx/>
              <a:buAutoNum type="arabicPeriod"/>
              <a:defRPr/>
            </a:pPr>
            <a:r>
              <a:rPr lang="pt-BR" dirty="0" smtClean="0"/>
              <a:t>Pegar ingredientes; </a:t>
            </a:r>
          </a:p>
          <a:p>
            <a:pPr marL="457200" indent="-457200" algn="l">
              <a:buFontTx/>
              <a:buAutoNum type="arabicPeriod"/>
              <a:defRPr/>
            </a:pPr>
            <a:r>
              <a:rPr lang="pt-BR" dirty="0" smtClean="0"/>
              <a:t>Se (roupa for branca) </a:t>
            </a:r>
            <a:br>
              <a:rPr lang="pt-BR" dirty="0" smtClean="0"/>
            </a:br>
            <a:r>
              <a:rPr lang="pt-BR" dirty="0" smtClean="0"/>
              <a:t>	colocar avental; </a:t>
            </a:r>
          </a:p>
          <a:p>
            <a:pPr marL="457200" indent="-457200" algn="l">
              <a:buFontTx/>
              <a:buAutoNum type="arabicPeriod"/>
              <a:defRPr/>
            </a:pPr>
            <a:r>
              <a:rPr lang="pt-BR" b="1" dirty="0" smtClean="0"/>
              <a:t>Se </a:t>
            </a:r>
            <a:r>
              <a:rPr lang="pt-BR" dirty="0" smtClean="0"/>
              <a:t>(tiver batedeira) </a:t>
            </a:r>
            <a:br>
              <a:rPr lang="pt-BR" dirty="0" smtClean="0"/>
            </a:br>
            <a:r>
              <a:rPr lang="pt-BR" dirty="0" smtClean="0"/>
              <a:t>	bater ingredientes na batedeira; </a:t>
            </a:r>
          </a:p>
          <a:p>
            <a:pPr marL="449580" indent="0" algn="l">
              <a:buNone/>
              <a:defRPr/>
            </a:pPr>
            <a:r>
              <a:rPr lang="pt-BR" b="1" dirty="0" smtClean="0"/>
              <a:t>Senão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	bater ingredientes à mão; </a:t>
            </a:r>
          </a:p>
          <a:p>
            <a:pPr marL="457200" indent="-457200" algn="l">
              <a:buFontTx/>
              <a:buAutoNum type="arabicPeriod" startAt="4"/>
              <a:defRPr/>
            </a:pPr>
            <a:r>
              <a:rPr lang="pt-BR" dirty="0" smtClean="0"/>
              <a:t>Colocar a massa na forma; </a:t>
            </a:r>
          </a:p>
          <a:p>
            <a:pPr marL="457200" indent="-457200" algn="l">
              <a:buFontTx/>
              <a:buAutoNum type="arabicPeriod" startAt="4"/>
              <a:defRPr/>
            </a:pPr>
            <a:r>
              <a:rPr lang="pt-BR" dirty="0" smtClean="0"/>
              <a:t>Colocar forma no forno; </a:t>
            </a:r>
          </a:p>
          <a:p>
            <a:pPr marL="457200" indent="-457200" algn="l">
              <a:buFontTx/>
              <a:buAutoNum type="arabicPeriod" startAt="4"/>
              <a:defRPr/>
            </a:pPr>
            <a:r>
              <a:rPr lang="pt-BR" dirty="0" smtClean="0"/>
              <a:t>Esperar o bolo assar; </a:t>
            </a:r>
          </a:p>
          <a:p>
            <a:pPr marL="457200" indent="-457200" algn="l">
              <a:buFontTx/>
              <a:buAutoNum type="arabicPeriod" startAt="4"/>
              <a:defRPr/>
            </a:pPr>
            <a:r>
              <a:rPr lang="pt-BR" dirty="0" smtClean="0"/>
              <a:t>Retirar o bolo do forno.</a:t>
            </a:r>
          </a:p>
          <a:p>
            <a:pPr marL="457200" indent="-457200">
              <a:defRPr/>
            </a:pPr>
            <a:endParaRPr lang="pt-BR" dirty="0" smtClean="0"/>
          </a:p>
        </p:txBody>
      </p:sp>
      <p:sp>
        <p:nvSpPr>
          <p:cNvPr id="18436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18438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323CAB2-A186-4C7E-B2E3-067C94D31531}" type="slidenum">
              <a:rPr lang="es-ES">
                <a:solidFill>
                  <a:schemeClr val="bg1"/>
                </a:solidFill>
              </a:rPr>
              <a:t>6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7282" y="1882827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79200" y="2322851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79200" y="2590852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79200" y="3060755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79200" y="3348311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79200" y="3781912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79200" y="4043732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72575" y="4530664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72575" y="4951510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73902" y="5422534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73902" y="5843380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0" name="Texto explicativo em seta para a esquerda 19"/>
          <p:cNvSpPr/>
          <p:nvPr/>
        </p:nvSpPr>
        <p:spPr>
          <a:xfrm>
            <a:off x="5447030" y="3149600"/>
            <a:ext cx="2865755" cy="119062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70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dirty="0"/>
              <a:t>Instrução de seleção </a:t>
            </a:r>
            <a:r>
              <a:rPr lang="pt-BR" i="1" u="sng" dirty="0" err="1"/>
              <a:t>se</a:t>
            </a:r>
            <a:r>
              <a:rPr lang="pt-BR" i="1" dirty="0" err="1"/>
              <a:t>-</a:t>
            </a:r>
            <a:r>
              <a:rPr lang="pt-BR" i="1" u="sng" dirty="0" err="1"/>
              <a:t>senão</a:t>
            </a:r>
            <a:r>
              <a:rPr lang="pt-B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Algoritmos - Descascar Batatas </a:t>
            </a:r>
          </a:p>
        </p:txBody>
      </p:sp>
      <p:sp>
        <p:nvSpPr>
          <p:cNvPr id="1945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Tx/>
              <a:buAutoNum type="arabicPeriod"/>
            </a:pPr>
            <a:r>
              <a:rPr lang="pt-BR" smtClean="0"/>
              <a:t>Pegar faca, bacia e batatas; </a:t>
            </a:r>
          </a:p>
          <a:p>
            <a:pPr marL="457200" indent="-457200" algn="l">
              <a:buFontTx/>
              <a:buAutoNum type="arabicPeriod"/>
            </a:pPr>
            <a:r>
              <a:rPr lang="pt-BR" smtClean="0"/>
              <a:t>Se (roupa for branca) </a:t>
            </a:r>
            <a:br>
              <a:rPr lang="pt-BR" smtClean="0"/>
            </a:br>
            <a:r>
              <a:rPr lang="pt-BR" smtClean="0"/>
              <a:t>	colocar avental; </a:t>
            </a:r>
          </a:p>
          <a:p>
            <a:pPr marL="457200" indent="-457200" algn="l">
              <a:buFontTx/>
              <a:buAutoNum type="arabicPeriod"/>
            </a:pPr>
            <a:r>
              <a:rPr lang="pt-BR" b="1" smtClean="0"/>
              <a:t>Enquanto </a:t>
            </a:r>
            <a:r>
              <a:rPr lang="pt-BR" smtClean="0"/>
              <a:t>(houver batatas) </a:t>
            </a:r>
            <a:br>
              <a:rPr lang="pt-BR" smtClean="0"/>
            </a:br>
            <a:r>
              <a:rPr lang="pt-BR" smtClean="0"/>
              <a:t>	descascar uma batata; </a:t>
            </a:r>
          </a:p>
          <a:p>
            <a:pPr marL="457200" indent="-457200" algn="l">
              <a:buFontTx/>
              <a:buAutoNum type="arabicPeriod"/>
            </a:pPr>
            <a:r>
              <a:rPr lang="pt-BR" smtClean="0"/>
              <a:t>Limpar e guardar faca e bacia. </a:t>
            </a:r>
          </a:p>
          <a:p>
            <a:pPr marL="457200" indent="-457200"/>
            <a:endParaRPr lang="pt-BR" smtClean="0"/>
          </a:p>
        </p:txBody>
      </p:sp>
      <p:sp>
        <p:nvSpPr>
          <p:cNvPr id="19460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19462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22BBABC-AC88-4FD1-AE47-F2F188189B59}" type="slidenum">
              <a:rPr lang="es-ES">
                <a:solidFill>
                  <a:schemeClr val="bg1"/>
                </a:solidFill>
              </a:rPr>
              <a:t>7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7282" y="1882827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79200" y="2322851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79200" y="2590852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79200" y="3060755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79200" y="3348311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79200" y="3781912"/>
            <a:ext cx="4194000" cy="295559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18" name="Texto explicativo em seta para a esquerda 17"/>
          <p:cNvSpPr/>
          <p:nvPr/>
        </p:nvSpPr>
        <p:spPr>
          <a:xfrm>
            <a:off x="5390865" y="2641195"/>
            <a:ext cx="2379125" cy="119054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70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dirty="0"/>
              <a:t>Instrução de repetição </a:t>
            </a:r>
            <a:r>
              <a:rPr lang="pt-BR" i="1" u="sng" dirty="0"/>
              <a:t>enquanto</a:t>
            </a:r>
            <a:r>
              <a:rPr lang="pt-B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Algoritmos - Os Canibais e os Missionários </a:t>
            </a:r>
          </a:p>
        </p:txBody>
      </p:sp>
      <p:sp>
        <p:nvSpPr>
          <p:cNvPr id="2048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Ajude os três missionários a atravessarem o rio. Não deixe os canibais em maior número junto dos missionários em nenhum dos lados, senão eles comem os missionários. </a:t>
            </a:r>
          </a:p>
        </p:txBody>
      </p:sp>
      <p:sp>
        <p:nvSpPr>
          <p:cNvPr id="20486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20487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56D2329-5D8E-4040-BE43-21D5F05B1BC9}" type="slidenum">
              <a:rPr lang="es-ES">
                <a:solidFill>
                  <a:schemeClr val="bg1"/>
                </a:solidFill>
              </a:rPr>
              <a:t>8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2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6349" y="3059327"/>
            <a:ext cx="447675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dirty="0"/>
              <a:t>Algoritmos - Torre de Hanói </a:t>
            </a:r>
          </a:p>
        </p:txBody>
      </p:sp>
      <p:sp>
        <p:nvSpPr>
          <p:cNvPr id="2150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Passe os seis discos do pino  01  para o pino 03 de maneira que um disco maior nunca fique em cima de outro menor em nenhuma situação. O pino 02 pode ser utilizado como pino auxiliar.</a:t>
            </a:r>
          </a:p>
        </p:txBody>
      </p:sp>
      <p:sp>
        <p:nvSpPr>
          <p:cNvPr id="21509" name="Espaço Reservado para Rodapé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mtClean="0"/>
              <a:t>Algoritmos e Programação I: Conceitos Básicos de Algoritmos</a:t>
            </a:r>
            <a:endParaRPr lang="es-ES" smtClean="0"/>
          </a:p>
        </p:txBody>
      </p:sp>
      <p:sp>
        <p:nvSpPr>
          <p:cNvPr id="21510" name="Espaço Reservado para Número de Slid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066659D-6270-4191-9E61-CA42029248E6}" type="slidenum">
              <a:rPr lang="es-ES">
                <a:solidFill>
                  <a:schemeClr val="bg1"/>
                </a:solidFill>
              </a:rPr>
              <a:t>9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2" name="Untitled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3274359"/>
            <a:ext cx="457200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2385</Words>
  <Application>Microsoft Office PowerPoint</Application>
  <PresentationFormat>Widescreen</PresentationFormat>
  <Paragraphs>444</Paragraphs>
  <Slides>34</Slides>
  <Notes>2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Courier New</vt:lpstr>
      <vt:lpstr>Retrospectiva</vt:lpstr>
      <vt:lpstr>Algoritmos e Programação I Conceitos Básicos</vt:lpstr>
      <vt:lpstr>Agenda</vt:lpstr>
      <vt:lpstr>O que é um Algoritmo?</vt:lpstr>
      <vt:lpstr>Algoritmos - Fritar um Ovo </vt:lpstr>
      <vt:lpstr>Algoritmos - Trocar Lâmpadas </vt:lpstr>
      <vt:lpstr>Algoritmos - Fazer um Bolo </vt:lpstr>
      <vt:lpstr>Algoritmos - Descascar Batatas </vt:lpstr>
      <vt:lpstr>Algoritmos - Os Canibais e os Missionários </vt:lpstr>
      <vt:lpstr>Algoritmos - Torre de Hanói </vt:lpstr>
      <vt:lpstr>Algoritmos - Algoritmos Computacionais </vt:lpstr>
      <vt:lpstr>Variável - Memória </vt:lpstr>
      <vt:lpstr>Variável - Memória  </vt:lpstr>
      <vt:lpstr>Variável - Tipos </vt:lpstr>
      <vt:lpstr>Variável - Declaração de Variáveis</vt:lpstr>
      <vt:lpstr>Constante</vt:lpstr>
      <vt:lpstr>Operadores - Aritméticos </vt:lpstr>
      <vt:lpstr>Operadores – Aritméticos (mod vs. div) </vt:lpstr>
      <vt:lpstr>Operadores - Relacionais </vt:lpstr>
      <vt:lpstr>Operadores - Lógicos</vt:lpstr>
      <vt:lpstr>Comando de Atribuição </vt:lpstr>
      <vt:lpstr>Comando de Atribuição </vt:lpstr>
      <vt:lpstr>Comando de Entrada de Dados </vt:lpstr>
      <vt:lpstr>Comando de Saída de Dados </vt:lpstr>
      <vt:lpstr>Fluxograma – Conv. de Fahrenheit para Celsius</vt:lpstr>
      <vt:lpstr>Peseudo-Código – Conv. de Fahrenheit para Celsius </vt:lpstr>
      <vt:lpstr>Peseudo-Código – Conv. de Fahrenheit para Celsius </vt:lpstr>
      <vt:lpstr>Exemplo - Velocidade Média </vt:lpstr>
      <vt:lpstr>Exemplo - Operações sobre Circunferência</vt:lpstr>
      <vt:lpstr>Compilador</vt:lpstr>
      <vt:lpstr>Compilador - Linguagem de Máquina </vt:lpstr>
      <vt:lpstr>Compilador - Linguagem de Programação </vt:lpstr>
      <vt:lpstr>Compilador - Compilação</vt:lpstr>
      <vt:lpstr>Exercício 01</vt:lpstr>
      <vt:lpstr>Exercício 02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Petr Barborik</dc:creator>
  <cp:lastModifiedBy>Adalgisa</cp:lastModifiedBy>
  <cp:revision>762</cp:revision>
  <dcterms:created xsi:type="dcterms:W3CDTF">2017-02-05T18:56:07Z</dcterms:created>
  <dcterms:modified xsi:type="dcterms:W3CDTF">2017-02-06T23:05:20Z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1046-10.1.0.5672</vt:lpwstr>
  </property>
</Properties>
</file>